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6" r:id="rId1"/>
  </p:sldMasterIdLst>
  <p:notesMasterIdLst>
    <p:notesMasterId r:id="rId14"/>
  </p:notesMasterIdLst>
  <p:sldIdLst>
    <p:sldId id="319" r:id="rId2"/>
    <p:sldId id="299" r:id="rId3"/>
    <p:sldId id="333" r:id="rId4"/>
    <p:sldId id="344" r:id="rId5"/>
    <p:sldId id="296" r:id="rId6"/>
    <p:sldId id="304" r:id="rId7"/>
    <p:sldId id="303" r:id="rId8"/>
    <p:sldId id="305" r:id="rId9"/>
    <p:sldId id="345" r:id="rId10"/>
    <p:sldId id="302" r:id="rId11"/>
    <p:sldId id="335" r:id="rId12"/>
    <p:sldId id="336" r:id="rId13"/>
  </p:sldIdLst>
  <p:sldSz cx="12192000" cy="68580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FF"/>
    <a:srgbClr val="CCCCFF"/>
    <a:srgbClr val="FFFFCC"/>
    <a:srgbClr val="FFFFFF"/>
    <a:srgbClr val="FFFF99"/>
    <a:srgbClr val="66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7" autoAdjust="0"/>
    <p:restoredTop sz="88950" autoAdjust="0"/>
  </p:normalViewPr>
  <p:slideViewPr>
    <p:cSldViewPr snapToGrid="0">
      <p:cViewPr>
        <p:scale>
          <a:sx n="70" d="100"/>
          <a:sy n="70" d="100"/>
        </p:scale>
        <p:origin x="-840" y="-13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vi-VN"/>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A6D9D0A7-4DA7-4675-9A78-F54CF1428252}" type="datetimeFigureOut">
              <a:rPr lang="vi-VN" smtClean="0"/>
              <a:t>05/12/2021</a:t>
            </a:fld>
            <a:endParaRPr lang="vi-VN"/>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vi-VN"/>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vi-VN"/>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1B54B056-A0DB-4EE3-A737-CDF198D9591C}" type="slidenum">
              <a:rPr lang="vi-VN" smtClean="0"/>
              <a:t>‹#›</a:t>
            </a:fld>
            <a:endParaRPr lang="vi-VN"/>
          </a:p>
        </p:txBody>
      </p:sp>
    </p:spTree>
    <p:extLst>
      <p:ext uri="{BB962C8B-B14F-4D97-AF65-F5344CB8AC3E}">
        <p14:creationId xmlns:p14="http://schemas.microsoft.com/office/powerpoint/2010/main" val="4188916577"/>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54B056-A0DB-4EE3-A737-CDF198D9591C}" type="slidenum">
              <a:rPr lang="vi-VN" smtClean="0"/>
              <a:t>6</a:t>
            </a:fld>
            <a:endParaRPr lang="vi-VN"/>
          </a:p>
        </p:txBody>
      </p:sp>
    </p:spTree>
    <p:extLst>
      <p:ext uri="{BB962C8B-B14F-4D97-AF65-F5344CB8AC3E}">
        <p14:creationId xmlns:p14="http://schemas.microsoft.com/office/powerpoint/2010/main" val="171593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54B056-A0DB-4EE3-A737-CDF198D9591C}" type="slidenum">
              <a:rPr lang="vi-VN" smtClean="0"/>
              <a:t>7</a:t>
            </a:fld>
            <a:endParaRPr lang="vi-VN"/>
          </a:p>
        </p:txBody>
      </p:sp>
    </p:spTree>
    <p:extLst>
      <p:ext uri="{BB962C8B-B14F-4D97-AF65-F5344CB8AC3E}">
        <p14:creationId xmlns:p14="http://schemas.microsoft.com/office/powerpoint/2010/main" val="221611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54B056-A0DB-4EE3-A737-CDF198D9591C}" type="slidenum">
              <a:rPr lang="vi-VN" smtClean="0"/>
              <a:t>8</a:t>
            </a:fld>
            <a:endParaRPr lang="vi-VN"/>
          </a:p>
        </p:txBody>
      </p:sp>
    </p:spTree>
    <p:extLst>
      <p:ext uri="{BB962C8B-B14F-4D97-AF65-F5344CB8AC3E}">
        <p14:creationId xmlns:p14="http://schemas.microsoft.com/office/powerpoint/2010/main" val="333399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54B056-A0DB-4EE3-A737-CDF198D9591C}" type="slidenum">
              <a:rPr lang="vi-VN" smtClean="0"/>
              <a:t>9</a:t>
            </a:fld>
            <a:endParaRPr lang="vi-VN"/>
          </a:p>
        </p:txBody>
      </p:sp>
    </p:spTree>
    <p:extLst>
      <p:ext uri="{BB962C8B-B14F-4D97-AF65-F5344CB8AC3E}">
        <p14:creationId xmlns:p14="http://schemas.microsoft.com/office/powerpoint/2010/main" val="269675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54B056-A0DB-4EE3-A737-CDF198D9591C}" type="slidenum">
              <a:rPr lang="vi-VN" smtClean="0"/>
              <a:t>11</a:t>
            </a:fld>
            <a:endParaRPr lang="vi-VN"/>
          </a:p>
        </p:txBody>
      </p:sp>
    </p:spTree>
    <p:extLst>
      <p:ext uri="{BB962C8B-B14F-4D97-AF65-F5344CB8AC3E}">
        <p14:creationId xmlns:p14="http://schemas.microsoft.com/office/powerpoint/2010/main" val="220738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200" dirty="0" err="1">
                <a:solidFill>
                  <a:srgbClr val="0000CC"/>
                </a:solidFill>
                <a:effectLst/>
                <a:latin typeface="Chu Van An" panose="02020603050405020304" pitchFamily="18" charset="0"/>
                <a:ea typeface="Calibri" panose="020F0502020204030204" pitchFamily="34" charset="0"/>
                <a:cs typeface="Times New Roman" panose="02020603050405020304" pitchFamily="18" charset="0"/>
              </a:rPr>
              <a:t>Dạng</a:t>
            </a:r>
            <a:r>
              <a:rPr lang="en-US" sz="1800" b="1" kern="1200" dirty="0">
                <a:solidFill>
                  <a:srgbClr val="0000CC"/>
                </a:solidFill>
                <a:effectLst/>
                <a:latin typeface="Chu Van An" panose="02020603050405020304" pitchFamily="18" charset="0"/>
                <a:ea typeface="Calibri" panose="020F0502020204030204" pitchFamily="34" charset="0"/>
                <a:cs typeface="Times New Roman" panose="02020603050405020304" pitchFamily="18" charset="0"/>
              </a:rPr>
              <a:t> </a:t>
            </a:r>
            <a:r>
              <a:rPr lang="en-US" sz="1800" kern="1200" dirty="0">
                <a:solidFill>
                  <a:srgbClr val="0000CC"/>
                </a:solidFill>
                <a:effectLst/>
                <a:latin typeface="Yu Gothic" panose="020B0400000000000000" pitchFamily="34" charset="-128"/>
                <a:cs typeface="Segoe UI Symbol" panose="020B0502040204020203" pitchFamily="34" charset="0"/>
              </a:rPr>
              <a:t>➊ : </a:t>
            </a:r>
            <a:r>
              <a:rPr lang="en-US" sz="1800" b="1" i="1" dirty="0" err="1">
                <a:solidFill>
                  <a:srgbClr val="0000CC"/>
                </a:solidFill>
                <a:effectLst/>
                <a:latin typeface="Chu Van An" panose="02020603050405020304" pitchFamily="18" charset="0"/>
                <a:ea typeface="Calibri" panose="020F0502020204030204" pitchFamily="34" charset="0"/>
              </a:rPr>
              <a:t>Vận</a:t>
            </a:r>
            <a:r>
              <a:rPr lang="en-US" sz="1800" b="1" i="1" dirty="0">
                <a:solidFill>
                  <a:srgbClr val="0000CC"/>
                </a:solidFill>
                <a:effectLst/>
                <a:latin typeface="Chu Van An" panose="02020603050405020304" pitchFamily="18" charset="0"/>
                <a:ea typeface="Calibri" panose="020F0502020204030204" pitchFamily="34" charset="0"/>
              </a:rPr>
              <a:t> </a:t>
            </a:r>
            <a:r>
              <a:rPr lang="en-US" sz="1800" b="1" i="1" dirty="0" err="1">
                <a:solidFill>
                  <a:srgbClr val="0000CC"/>
                </a:solidFill>
                <a:effectLst/>
                <a:latin typeface="Chu Van An" panose="02020603050405020304" pitchFamily="18" charset="0"/>
                <a:ea typeface="Calibri" panose="020F0502020204030204" pitchFamily="34" charset="0"/>
              </a:rPr>
              <a:t>dụng</a:t>
            </a:r>
            <a:r>
              <a:rPr lang="en-US" sz="1800" b="1" i="1" dirty="0">
                <a:solidFill>
                  <a:srgbClr val="0000CC"/>
                </a:solidFill>
                <a:effectLst/>
                <a:latin typeface="Chu Van An" panose="02020603050405020304" pitchFamily="18" charset="0"/>
                <a:ea typeface="Calibri" panose="020F0502020204030204" pitchFamily="34" charset="0"/>
              </a:rPr>
              <a:t> </a:t>
            </a:r>
            <a:r>
              <a:rPr lang="en-US" sz="1800" b="1" i="1" dirty="0" err="1">
                <a:solidFill>
                  <a:srgbClr val="0000CC"/>
                </a:solidFill>
                <a:effectLst/>
                <a:latin typeface="Chu Van An" panose="02020603050405020304" pitchFamily="18" charset="0"/>
                <a:ea typeface="Calibri" panose="020F0502020204030204" pitchFamily="34" charset="0"/>
              </a:rPr>
              <a:t>trực</a:t>
            </a:r>
            <a:r>
              <a:rPr lang="en-US" sz="1800" b="1" i="1" dirty="0">
                <a:solidFill>
                  <a:srgbClr val="0000CC"/>
                </a:solidFill>
                <a:effectLst/>
                <a:latin typeface="Chu Van An" panose="02020603050405020304" pitchFamily="18" charset="0"/>
                <a:ea typeface="Calibri" panose="020F0502020204030204" pitchFamily="34" charset="0"/>
              </a:rPr>
              <a:t> </a:t>
            </a:r>
            <a:r>
              <a:rPr lang="en-US" sz="1800" b="1" i="1" dirty="0" err="1">
                <a:solidFill>
                  <a:srgbClr val="0000CC"/>
                </a:solidFill>
                <a:effectLst/>
                <a:latin typeface="Chu Van An" panose="02020603050405020304" pitchFamily="18" charset="0"/>
                <a:ea typeface="Calibri" panose="020F0502020204030204" pitchFamily="34" charset="0"/>
              </a:rPr>
              <a:t>tiếp</a:t>
            </a:r>
            <a:r>
              <a:rPr lang="en-US" sz="1800" b="1" i="1" dirty="0">
                <a:solidFill>
                  <a:srgbClr val="0000CC"/>
                </a:solidFill>
                <a:effectLst/>
                <a:latin typeface="Chu Van An" panose="02020603050405020304" pitchFamily="18" charset="0"/>
                <a:ea typeface="Calibri" panose="020F0502020204030204" pitchFamily="34" charset="0"/>
              </a:rPr>
              <a:t> </a:t>
            </a:r>
            <a:r>
              <a:rPr lang="en-US" sz="1800" b="1" i="1" dirty="0" err="1">
                <a:solidFill>
                  <a:srgbClr val="0000CC"/>
                </a:solidFill>
                <a:effectLst/>
                <a:latin typeface="Chu Van An" panose="02020603050405020304" pitchFamily="18" charset="0"/>
                <a:ea typeface="Calibri" panose="020F0502020204030204" pitchFamily="34" charset="0"/>
              </a:rPr>
              <a:t>bất</a:t>
            </a:r>
            <a:r>
              <a:rPr lang="en-US" sz="1800" b="1" i="1" dirty="0">
                <a:solidFill>
                  <a:srgbClr val="0000CC"/>
                </a:solidFill>
                <a:effectLst/>
                <a:latin typeface="Chu Van An" panose="02020603050405020304" pitchFamily="18" charset="0"/>
                <a:ea typeface="Calibri" panose="020F0502020204030204" pitchFamily="34" charset="0"/>
              </a:rPr>
              <a:t> </a:t>
            </a:r>
            <a:r>
              <a:rPr lang="en-US" sz="1800" b="1" i="1" dirty="0" err="1">
                <a:solidFill>
                  <a:srgbClr val="0000CC"/>
                </a:solidFill>
                <a:effectLst/>
                <a:latin typeface="Chu Van An" panose="02020603050405020304" pitchFamily="18" charset="0"/>
                <a:ea typeface="Calibri" panose="020F0502020204030204" pitchFamily="34" charset="0"/>
              </a:rPr>
              <a:t>đẳng</a:t>
            </a:r>
            <a:r>
              <a:rPr lang="en-US" sz="1800" b="1" i="1" dirty="0">
                <a:solidFill>
                  <a:srgbClr val="0000CC"/>
                </a:solidFill>
                <a:effectLst/>
                <a:latin typeface="Chu Van An" panose="02020603050405020304" pitchFamily="18" charset="0"/>
                <a:ea typeface="Calibri" panose="020F0502020204030204" pitchFamily="34" charset="0"/>
              </a:rPr>
              <a:t> </a:t>
            </a:r>
            <a:r>
              <a:rPr lang="en-US" sz="1800" b="1" i="1" dirty="0" err="1">
                <a:solidFill>
                  <a:srgbClr val="0000CC"/>
                </a:solidFill>
                <a:effectLst/>
                <a:latin typeface="Chu Van An" panose="02020603050405020304" pitchFamily="18" charset="0"/>
                <a:ea typeface="Calibri" panose="020F0502020204030204" pitchFamily="34" charset="0"/>
              </a:rPr>
              <a:t>thức</a:t>
            </a:r>
            <a:r>
              <a:rPr lang="en-US" sz="1800" b="1" i="1" dirty="0">
                <a:solidFill>
                  <a:srgbClr val="0000CC"/>
                </a:solidFill>
                <a:effectLst/>
                <a:latin typeface="Chu Van An" panose="02020603050405020304" pitchFamily="18" charset="0"/>
                <a:ea typeface="Calibri" panose="020F0502020204030204" pitchFamily="34" charset="0"/>
              </a:rPr>
              <a:t> </a:t>
            </a:r>
            <a:r>
              <a:rPr lang="en-US" sz="1800" b="1" i="1" dirty="0" err="1">
                <a:solidFill>
                  <a:srgbClr val="0000CC"/>
                </a:solidFill>
                <a:effectLst/>
                <a:latin typeface="Chu Van An" panose="02020603050405020304" pitchFamily="18" charset="0"/>
                <a:ea typeface="Calibri" panose="020F0502020204030204" pitchFamily="34" charset="0"/>
              </a:rPr>
              <a:t>côsi</a:t>
            </a:r>
            <a:endParaRPr lang="en-US" dirty="0"/>
          </a:p>
        </p:txBody>
      </p:sp>
      <p:sp>
        <p:nvSpPr>
          <p:cNvPr id="4" name="Slide Number Placeholder 3"/>
          <p:cNvSpPr>
            <a:spLocks noGrp="1"/>
          </p:cNvSpPr>
          <p:nvPr>
            <p:ph type="sldNum" sz="quarter" idx="5"/>
          </p:nvPr>
        </p:nvSpPr>
        <p:spPr/>
        <p:txBody>
          <a:bodyPr/>
          <a:lstStyle/>
          <a:p>
            <a:fld id="{1B54B056-A0DB-4EE3-A737-CDF198D9591C}" type="slidenum">
              <a:rPr lang="vi-VN" smtClean="0"/>
              <a:t>12</a:t>
            </a:fld>
            <a:endParaRPr lang="vi-VN"/>
          </a:p>
        </p:txBody>
      </p:sp>
    </p:spTree>
    <p:extLst>
      <p:ext uri="{BB962C8B-B14F-4D97-AF65-F5344CB8AC3E}">
        <p14:creationId xmlns:p14="http://schemas.microsoft.com/office/powerpoint/2010/main" val="71417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60">
          <a:fgClr>
            <a:schemeClr val="accent3">
              <a:lumMod val="20000"/>
              <a:lumOff val="80000"/>
            </a:schemeClr>
          </a:fgClr>
          <a:bgClr>
            <a:srgbClr val="CCCCFF"/>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F43247-8E28-4208-A241-B7A86EB61EEF}" type="datetimeFigureOut">
              <a:rPr lang="vi-VN" smtClean="0"/>
              <a:t>05/12/2021</a:t>
            </a:fld>
            <a:endParaRPr lang="vi-VN"/>
          </a:p>
        </p:txBody>
      </p:sp>
      <p:grpSp>
        <p:nvGrpSpPr>
          <p:cNvPr id="7" name="Group 6">
            <a:extLst>
              <a:ext uri="{FF2B5EF4-FFF2-40B4-BE49-F238E27FC236}">
                <a16:creationId xmlns="" xmlns:a16="http://schemas.microsoft.com/office/drawing/2014/main" id="{12C2DD2C-8F06-4601-BD31-73B3E69E3DC7}"/>
              </a:ext>
            </a:extLst>
          </p:cNvPr>
          <p:cNvGrpSpPr/>
          <p:nvPr userDrawn="1"/>
        </p:nvGrpSpPr>
        <p:grpSpPr>
          <a:xfrm>
            <a:off x="54595" y="136525"/>
            <a:ext cx="3411936" cy="6673499"/>
            <a:chOff x="1256607" y="2388359"/>
            <a:chExt cx="3411936" cy="6673499"/>
          </a:xfrm>
        </p:grpSpPr>
        <p:cxnSp>
          <p:nvCxnSpPr>
            <p:cNvPr id="8" name="Straight Connector 7">
              <a:extLst>
                <a:ext uri="{FF2B5EF4-FFF2-40B4-BE49-F238E27FC236}">
                  <a16:creationId xmlns="" xmlns:a16="http://schemas.microsoft.com/office/drawing/2014/main" id="{72229D18-69A1-4A27-961C-D7AEE6F25BE5}"/>
                </a:ext>
              </a:extLst>
            </p:cNvPr>
            <p:cNvCxnSpPr>
              <a:cxnSpLocks/>
            </p:cNvCxnSpPr>
            <p:nvPr/>
          </p:nvCxnSpPr>
          <p:spPr>
            <a:xfrm>
              <a:off x="1256607" y="2388359"/>
              <a:ext cx="0" cy="6673499"/>
            </a:xfrm>
            <a:prstGeom prst="line">
              <a:avLst/>
            </a:prstGeom>
            <a:ln w="28575" cmpd="dbl"/>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7F2297B-359B-48B9-A1C2-1FC534C637BF}"/>
                </a:ext>
              </a:extLst>
            </p:cNvPr>
            <p:cNvCxnSpPr>
              <a:cxnSpLocks/>
            </p:cNvCxnSpPr>
            <p:nvPr/>
          </p:nvCxnSpPr>
          <p:spPr>
            <a:xfrm>
              <a:off x="1256607" y="2388359"/>
              <a:ext cx="3411936"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 xmlns:a16="http://schemas.microsoft.com/office/drawing/2014/main" id="{80D6CDA6-88EF-4EA9-9AC0-BF2581E15712}"/>
              </a:ext>
            </a:extLst>
          </p:cNvPr>
          <p:cNvGrpSpPr/>
          <p:nvPr userDrawn="1"/>
        </p:nvGrpSpPr>
        <p:grpSpPr>
          <a:xfrm rot="10800000">
            <a:off x="6621471" y="559561"/>
            <a:ext cx="5544101" cy="6250465"/>
            <a:chOff x="1238410" y="2388359"/>
            <a:chExt cx="5544101" cy="6250465"/>
          </a:xfrm>
        </p:grpSpPr>
        <p:cxnSp>
          <p:nvCxnSpPr>
            <p:cNvPr id="11" name="Straight Connector 10">
              <a:extLst>
                <a:ext uri="{FF2B5EF4-FFF2-40B4-BE49-F238E27FC236}">
                  <a16:creationId xmlns="" xmlns:a16="http://schemas.microsoft.com/office/drawing/2014/main" id="{DAC3E486-E436-46DE-8A42-F8BD682E647C}"/>
                </a:ext>
              </a:extLst>
            </p:cNvPr>
            <p:cNvCxnSpPr>
              <a:cxnSpLocks/>
            </p:cNvCxnSpPr>
            <p:nvPr/>
          </p:nvCxnSpPr>
          <p:spPr>
            <a:xfrm rot="10800000" flipV="1">
              <a:off x="1256607" y="2402005"/>
              <a:ext cx="0" cy="623681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0BC962F8-AEB7-4CDA-A886-0AEACB3D0534}"/>
                </a:ext>
              </a:extLst>
            </p:cNvPr>
            <p:cNvCxnSpPr>
              <a:cxnSpLocks/>
            </p:cNvCxnSpPr>
            <p:nvPr/>
          </p:nvCxnSpPr>
          <p:spPr>
            <a:xfrm>
              <a:off x="1238410" y="2388359"/>
              <a:ext cx="5544101"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4" name="Straight Arrow Connector 13">
            <a:extLst>
              <a:ext uri="{FF2B5EF4-FFF2-40B4-BE49-F238E27FC236}">
                <a16:creationId xmlns="" xmlns:a16="http://schemas.microsoft.com/office/drawing/2014/main" id="{A3B3E9BA-BC3A-4126-B46F-9DBB864E2384}"/>
              </a:ext>
            </a:extLst>
          </p:cNvPr>
          <p:cNvCxnSpPr>
            <a:cxnSpLocks/>
          </p:cNvCxnSpPr>
          <p:nvPr userDrawn="1"/>
        </p:nvCxnSpPr>
        <p:spPr>
          <a:xfrm flipH="1">
            <a:off x="9348717" y="559559"/>
            <a:ext cx="2798660"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6242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43247-8E28-4208-A241-B7A86EB61EEF}" type="datetimeFigureOut">
              <a:rPr lang="vi-VN" smtClean="0"/>
              <a:t>05/12/2021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18155641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43247-8E28-4208-A241-B7A86EB61EEF}" type="datetimeFigureOut">
              <a:rPr lang="vi-VN" smtClean="0"/>
              <a:t>05/12/2021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24829881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43247-8E28-4208-A241-B7A86EB61EEF}" type="datetimeFigureOut">
              <a:rPr lang="vi-VN" smtClean="0"/>
              <a:t>05/12/2021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31172914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43247-8E28-4208-A241-B7A86EB61EEF}" type="datetimeFigureOut">
              <a:rPr lang="vi-VN" smtClean="0"/>
              <a:t>05/12/2021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42896861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F43247-8E28-4208-A241-B7A86EB61EEF}" type="datetimeFigureOut">
              <a:rPr lang="vi-VN" smtClean="0"/>
              <a:t>05/12/2021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31311567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F43247-8E28-4208-A241-B7A86EB61EEF}" type="datetimeFigureOut">
              <a:rPr lang="vi-VN" smtClean="0"/>
              <a:t>05/12/2021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11330770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F43247-8E28-4208-A241-B7A86EB61EEF}" type="datetimeFigureOut">
              <a:rPr lang="vi-VN" smtClean="0"/>
              <a:t>05/12/2021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27687023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43247-8E28-4208-A241-B7A86EB61EEF}" type="datetimeFigureOut">
              <a:rPr lang="vi-VN" smtClean="0"/>
              <a:t>05/12/2021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5855849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F43247-8E28-4208-A241-B7A86EB61EEF}" type="datetimeFigureOut">
              <a:rPr lang="vi-VN" smtClean="0"/>
              <a:t>05/12/2021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30820126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F43247-8E28-4208-A241-B7A86EB61EEF}" type="datetimeFigureOut">
              <a:rPr lang="vi-VN" smtClean="0"/>
              <a:t>05/12/2021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3B99184-C260-4120-A24D-B93FDD472447}" type="slidenum">
              <a:rPr lang="vi-VN" smtClean="0"/>
              <a:t>‹#›</a:t>
            </a:fld>
            <a:endParaRPr lang="vi-VN"/>
          </a:p>
        </p:txBody>
      </p:sp>
    </p:spTree>
    <p:extLst>
      <p:ext uri="{BB962C8B-B14F-4D97-AF65-F5344CB8AC3E}">
        <p14:creationId xmlns:p14="http://schemas.microsoft.com/office/powerpoint/2010/main" val="11617873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43247-8E28-4208-A241-B7A86EB61EEF}" type="datetimeFigureOut">
              <a:rPr lang="vi-VN" smtClean="0"/>
              <a:t>05/12/2021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99184-C260-4120-A24D-B93FDD472447}" type="slidenum">
              <a:rPr lang="vi-VN" smtClean="0"/>
              <a:t>‹#›</a:t>
            </a:fld>
            <a:endParaRPr lang="vi-VN"/>
          </a:p>
        </p:txBody>
      </p:sp>
      <p:sp>
        <p:nvSpPr>
          <p:cNvPr id="7" name="Rectangle 7" descr="Light horizontal">
            <a:extLst>
              <a:ext uri="{FF2B5EF4-FFF2-40B4-BE49-F238E27FC236}">
                <a16:creationId xmlns="" xmlns:a16="http://schemas.microsoft.com/office/drawing/2014/main" id="{3332F7FE-A149-4B26-89B7-57253E7F35FC}"/>
              </a:ext>
            </a:extLst>
          </p:cNvPr>
          <p:cNvSpPr>
            <a:spLocks noChangeArrowheads="1"/>
          </p:cNvSpPr>
          <p:nvPr userDrawn="1"/>
        </p:nvSpPr>
        <p:spPr bwMode="gray">
          <a:xfrm>
            <a:off x="32819" y="0"/>
            <a:ext cx="103663" cy="6858000"/>
          </a:xfrm>
          <a:prstGeom prst="rect">
            <a:avLst/>
          </a:prstGeom>
          <a:pattFill prst="ltHorz">
            <a:fgClr>
              <a:schemeClr val="bg2"/>
            </a:fgClr>
            <a:bgClr>
              <a:schemeClr val="bg1"/>
            </a:bgClr>
          </a:patt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Tree>
    <p:extLst>
      <p:ext uri="{BB962C8B-B14F-4D97-AF65-F5344CB8AC3E}">
        <p14:creationId xmlns:p14="http://schemas.microsoft.com/office/powerpoint/2010/main" val="25701657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9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 xmlns:a16="http://schemas.microsoft.com/office/drawing/2014/main" id="{03F8B60C-C00D-4571-A295-F6F38F44D634}"/>
              </a:ext>
            </a:extLst>
          </p:cNvPr>
          <p:cNvGrpSpPr/>
          <p:nvPr/>
        </p:nvGrpSpPr>
        <p:grpSpPr>
          <a:xfrm>
            <a:off x="260958" y="1377222"/>
            <a:ext cx="11432811" cy="593483"/>
            <a:chOff x="614376" y="116710"/>
            <a:chExt cx="9755464" cy="758908"/>
          </a:xfrm>
        </p:grpSpPr>
        <p:grpSp>
          <p:nvGrpSpPr>
            <p:cNvPr id="39" name="Group 38">
              <a:extLst>
                <a:ext uri="{FF2B5EF4-FFF2-40B4-BE49-F238E27FC236}">
                  <a16:creationId xmlns="" xmlns:a16="http://schemas.microsoft.com/office/drawing/2014/main" id="{01479AD4-4344-4DF2-85EF-A235A70877F8}"/>
                </a:ext>
              </a:extLst>
            </p:cNvPr>
            <p:cNvGrpSpPr/>
            <p:nvPr/>
          </p:nvGrpSpPr>
          <p:grpSpPr>
            <a:xfrm>
              <a:off x="722281" y="116710"/>
              <a:ext cx="9647559" cy="758908"/>
              <a:chOff x="1576" y="799098"/>
              <a:chExt cx="9647559" cy="758908"/>
            </a:xfrm>
          </p:grpSpPr>
          <p:cxnSp>
            <p:nvCxnSpPr>
              <p:cNvPr id="5" name="Connector: Elbow 4">
                <a:extLst>
                  <a:ext uri="{FF2B5EF4-FFF2-40B4-BE49-F238E27FC236}">
                    <a16:creationId xmlns="" xmlns:a16="http://schemas.microsoft.com/office/drawing/2014/main" id="{52E34517-3CA7-4600-836C-7D3D84EA3ED7}"/>
                  </a:ext>
                </a:extLst>
              </p:cNvPr>
              <p:cNvCxnSpPr>
                <a:cxnSpLocks/>
              </p:cNvCxnSpPr>
              <p:nvPr/>
            </p:nvCxnSpPr>
            <p:spPr>
              <a:xfrm rot="16200000" flipH="1" flipV="1">
                <a:off x="4609460" y="-3481668"/>
                <a:ext cx="561805" cy="9517544"/>
              </a:xfrm>
              <a:prstGeom prst="bentConnector4">
                <a:avLst>
                  <a:gd name="adj1" fmla="val -40690"/>
                  <a:gd name="adj2" fmla="val 77043"/>
                </a:avLst>
              </a:prstGeom>
              <a:ln w="38100"/>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2A9FF675-7E24-4BE5-886F-7B32759B14A9}"/>
                  </a:ext>
                </a:extLst>
              </p:cNvPr>
              <p:cNvSpPr txBox="1"/>
              <p:nvPr/>
            </p:nvSpPr>
            <p:spPr>
              <a:xfrm>
                <a:off x="1576" y="799098"/>
                <a:ext cx="2275106" cy="669060"/>
              </a:xfrm>
              <a:prstGeom prst="rect">
                <a:avLst/>
              </a:prstGeom>
              <a:gradFill flip="none" rotWithShape="1">
                <a:gsLst>
                  <a:gs pos="0">
                    <a:schemeClr val="tx2">
                      <a:lumMod val="20000"/>
                      <a:lumOff val="80000"/>
                    </a:schemeClr>
                  </a:gs>
                  <a:gs pos="92000">
                    <a:schemeClr val="accent4">
                      <a:lumMod val="0"/>
                      <a:lumOff val="100000"/>
                    </a:schemeClr>
                  </a:gs>
                  <a:gs pos="100000">
                    <a:schemeClr val="accent4">
                      <a:lumMod val="100000"/>
                    </a:schemeClr>
                  </a:gs>
                </a:gsLst>
                <a:lin ang="5400000" scaled="1"/>
                <a:tileRect/>
              </a:gradFill>
            </p:spPr>
            <p:txBody>
              <a:bodyPr wrap="square" rtlCol="0">
                <a:spAutoFit/>
              </a:bodyPr>
              <a:lstStyle/>
              <a:p>
                <a:pPr algn="ctr"/>
                <a:r>
                  <a:rPr lang="en-US" sz="2800" b="1" dirty="0">
                    <a:solidFill>
                      <a:srgbClr val="0000CC"/>
                    </a:solidFill>
                    <a:latin typeface="UTM Swiss Condensed" panose="02000500000000000000" pitchFamily="2" charset="0"/>
                    <a:sym typeface="Wingdings 2" panose="05020102010507070707" pitchFamily="18" charset="2"/>
                  </a:rPr>
                  <a:t>  </a:t>
                </a:r>
                <a:r>
                  <a:rPr lang="en-US" sz="2800" b="1" dirty="0">
                    <a:solidFill>
                      <a:srgbClr val="C00000"/>
                    </a:solidFill>
                    <a:latin typeface="UTM Swiss Condensed" panose="02000500000000000000" pitchFamily="2" charset="0"/>
                    <a:sym typeface="Wingdings 2" panose="05020102010507070707" pitchFamily="18" charset="2"/>
                  </a:rPr>
                  <a:t>Ch</a:t>
                </a:r>
                <a:r>
                  <a:rPr lang="vi-VN" sz="2800" b="1" dirty="0">
                    <a:solidFill>
                      <a:srgbClr val="C00000"/>
                    </a:solidFill>
                    <a:latin typeface="UTM Swiss Condensed" panose="02000500000000000000" pitchFamily="2" charset="0"/>
                    <a:sym typeface="Wingdings 2" panose="05020102010507070707" pitchFamily="18" charset="2"/>
                  </a:rPr>
                  <a:t>ư</a:t>
                </a:r>
                <a:r>
                  <a:rPr lang="en-US" sz="2800" b="1" dirty="0" err="1">
                    <a:solidFill>
                      <a:srgbClr val="C00000"/>
                    </a:solidFill>
                    <a:latin typeface="UTM Swiss Condensed" panose="02000500000000000000" pitchFamily="2" charset="0"/>
                    <a:sym typeface="Wingdings 2" panose="05020102010507070707" pitchFamily="18" charset="2"/>
                  </a:rPr>
                  <a:t>ơng</a:t>
                </a:r>
                <a:r>
                  <a:rPr lang="en-US" sz="2800" b="1" dirty="0">
                    <a:solidFill>
                      <a:srgbClr val="C00000"/>
                    </a:solidFill>
                    <a:latin typeface="UTM Swiss Condensed" panose="02000500000000000000" pitchFamily="2" charset="0"/>
                    <a:sym typeface="Wingdings 2" panose="05020102010507070707" pitchFamily="18" charset="2"/>
                  </a:rPr>
                  <a:t> </a:t>
                </a:r>
                <a:r>
                  <a:rPr lang="en-US" sz="2800" b="1" dirty="0" smtClean="0">
                    <a:solidFill>
                      <a:srgbClr val="C00000"/>
                    </a:solidFill>
                    <a:latin typeface="UTM Swiss Condensed" panose="02000500000000000000" pitchFamily="2" charset="0"/>
                    <a:sym typeface="Wingdings 2" panose="05020102010507070707" pitchFamily="18" charset="2"/>
                  </a:rPr>
                  <a:t>4:</a:t>
                </a:r>
                <a:r>
                  <a:rPr lang="en-US" sz="2800" b="1" dirty="0" smtClean="0">
                    <a:solidFill>
                      <a:srgbClr val="0000CC"/>
                    </a:solidFill>
                    <a:latin typeface="UTM Swiss Condensed" panose="02000500000000000000" pitchFamily="2" charset="0"/>
                  </a:rPr>
                  <a:t> </a:t>
                </a:r>
                <a:endParaRPr lang="vi-VN" sz="2800" b="1" dirty="0">
                  <a:solidFill>
                    <a:srgbClr val="0000CC"/>
                  </a:solidFill>
                  <a:latin typeface="UTM Swiss Condensed" panose="02000500000000000000" pitchFamily="2" charset="0"/>
                </a:endParaRPr>
              </a:p>
            </p:txBody>
          </p:sp>
          <p:sp>
            <p:nvSpPr>
              <p:cNvPr id="36" name="TextBox 35">
                <a:extLst>
                  <a:ext uri="{FF2B5EF4-FFF2-40B4-BE49-F238E27FC236}">
                    <a16:creationId xmlns="" xmlns:a16="http://schemas.microsoft.com/office/drawing/2014/main" id="{C57EE90C-348C-4A60-A155-A3AEA1D0C971}"/>
                  </a:ext>
                </a:extLst>
              </p:cNvPr>
              <p:cNvSpPr txBox="1"/>
              <p:nvPr/>
            </p:nvSpPr>
            <p:spPr>
              <a:xfrm>
                <a:off x="2342582" y="808292"/>
                <a:ext cx="7302790" cy="747773"/>
              </a:xfrm>
              <a:prstGeom prst="rect">
                <a:avLst/>
              </a:prstGeom>
              <a:solidFill>
                <a:srgbClr val="FFFFCC"/>
              </a:solidFill>
              <a:ln>
                <a:solidFill>
                  <a:srgbClr val="FFFF99"/>
                </a:solidFill>
              </a:ln>
            </p:spPr>
            <p:txBody>
              <a:bodyPr wrap="square" rtlCol="0">
                <a:spAutoFit/>
              </a:bodyPr>
              <a:lstStyle/>
              <a:p>
                <a:pPr algn="ctr"/>
                <a:r>
                  <a:rPr lang="en-US" sz="3200" b="1" dirty="0">
                    <a:solidFill>
                      <a:srgbClr val="0000CC"/>
                    </a:solidFill>
                    <a:latin typeface="Yu Gothic Medium" panose="020B0500000000000000" pitchFamily="34" charset="-128"/>
                    <a:cs typeface="Duong Phuoc Sang" panose="02020603050405020304" pitchFamily="18" charset="0"/>
                  </a:rPr>
                  <a:t>§</a:t>
                </a:r>
                <a:r>
                  <a:rPr lang="en-US" sz="3200" b="1" dirty="0">
                    <a:solidFill>
                      <a:srgbClr val="FF0000"/>
                    </a:solidFill>
                    <a:latin typeface="Yu Gothic" panose="020B0400000000000000" pitchFamily="34" charset="-128"/>
                    <a:ea typeface="Yu Gothic" panose="020B0400000000000000" pitchFamily="34" charset="-128"/>
                  </a:rPr>
                  <a:t>➋</a:t>
                </a:r>
                <a:r>
                  <a:rPr lang="en-US" sz="3200" b="1" dirty="0">
                    <a:solidFill>
                      <a:srgbClr val="0000CC"/>
                    </a:solidFill>
                    <a:latin typeface="Duong Phuoc Sang" panose="02020603050405020304" pitchFamily="18" charset="0"/>
                    <a:ea typeface="Calibri" panose="020F0502020204030204" pitchFamily="34" charset="0"/>
                  </a:rPr>
                  <a:t>. ĐẠI CƯƠNG VỀ BẤT </a:t>
                </a:r>
                <a:r>
                  <a:rPr lang="en-US" sz="3200" b="1" dirty="0" smtClean="0">
                    <a:solidFill>
                      <a:srgbClr val="0000CC"/>
                    </a:solidFill>
                    <a:latin typeface="Duong Phuoc Sang" panose="02020603050405020304" pitchFamily="18" charset="0"/>
                    <a:ea typeface="Calibri" panose="020F0502020204030204" pitchFamily="34" charset="0"/>
                  </a:rPr>
                  <a:t>PHƯƠNG TRÌNH</a:t>
                </a:r>
                <a:endParaRPr lang="vi-VN" sz="3200" b="1" dirty="0">
                  <a:solidFill>
                    <a:srgbClr val="0000CC"/>
                  </a:solidFill>
                  <a:latin typeface="Chu Van An" panose="02020603050405020304" pitchFamily="18" charset="0"/>
                  <a:cs typeface="Chu Van An" panose="02020603050405020304" pitchFamily="18" charset="0"/>
                </a:endParaRPr>
              </a:p>
            </p:txBody>
          </p:sp>
        </p:grpSp>
        <p:pic>
          <p:nvPicPr>
            <p:cNvPr id="48" name="Picture 30">
              <a:extLst>
                <a:ext uri="{FF2B5EF4-FFF2-40B4-BE49-F238E27FC236}">
                  <a16:creationId xmlns="" xmlns:a16="http://schemas.microsoft.com/office/drawing/2014/main" id="{201DB1BF-0F59-421B-8C76-1746336061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76" y="203869"/>
              <a:ext cx="339755" cy="585996"/>
            </a:xfrm>
            <a:prstGeom prst="rect">
              <a:avLst/>
            </a:prstGeom>
            <a:noFill/>
            <a:extLst>
              <a:ext uri="{909E8E84-426E-40DD-AFC4-6F175D3DCCD1}">
                <a14:hiddenFill xmlns:a14="http://schemas.microsoft.com/office/drawing/2010/main">
                  <a:solidFill>
                    <a:srgbClr val="FFFFFF"/>
                  </a:solidFill>
                </a14:hiddenFill>
              </a:ext>
            </a:extLst>
          </p:spPr>
        </p:pic>
      </p:grpSp>
      <p:pic>
        <p:nvPicPr>
          <p:cNvPr id="133" name="Picture 132">
            <a:extLst>
              <a:ext uri="{FF2B5EF4-FFF2-40B4-BE49-F238E27FC236}">
                <a16:creationId xmlns="" xmlns:a16="http://schemas.microsoft.com/office/drawing/2014/main" id="{E429CB93-DEF0-4609-8D36-2D3202A08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6" y="6774459"/>
            <a:ext cx="3903108" cy="105948"/>
          </a:xfrm>
          <a:prstGeom prst="rect">
            <a:avLst/>
          </a:prstGeom>
        </p:spPr>
      </p:pic>
      <p:pic>
        <p:nvPicPr>
          <p:cNvPr id="134" name="Picture 133">
            <a:extLst>
              <a:ext uri="{FF2B5EF4-FFF2-40B4-BE49-F238E27FC236}">
                <a16:creationId xmlns="" xmlns:a16="http://schemas.microsoft.com/office/drawing/2014/main" id="{34AA69BB-DAFF-44F1-98D9-61B0989E1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966" y="6582533"/>
            <a:ext cx="2775439" cy="383852"/>
          </a:xfrm>
          <a:prstGeom prst="rect">
            <a:avLst/>
          </a:prstGeom>
        </p:spPr>
      </p:pic>
      <p:pic>
        <p:nvPicPr>
          <p:cNvPr id="1028" name="Picture 1027">
            <a:extLst>
              <a:ext uri="{FF2B5EF4-FFF2-40B4-BE49-F238E27FC236}">
                <a16:creationId xmlns="" xmlns:a16="http://schemas.microsoft.com/office/drawing/2014/main" id="{440CE9CC-BA7E-4ACA-A48E-420C7421DF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26" y="5763126"/>
            <a:ext cx="624663" cy="1093159"/>
          </a:xfrm>
          <a:prstGeom prst="rect">
            <a:avLst/>
          </a:prstGeom>
        </p:spPr>
      </p:pic>
      <p:pic>
        <p:nvPicPr>
          <p:cNvPr id="1030" name="Picture 1029">
            <a:extLst>
              <a:ext uri="{FF2B5EF4-FFF2-40B4-BE49-F238E27FC236}">
                <a16:creationId xmlns="" xmlns:a16="http://schemas.microsoft.com/office/drawing/2014/main" id="{0338D9D2-4D33-448C-849E-21288CF02A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145897" y="0"/>
            <a:ext cx="1095747" cy="663151"/>
          </a:xfrm>
          <a:prstGeom prst="rect">
            <a:avLst/>
          </a:prstGeom>
        </p:spPr>
      </p:pic>
      <p:pic>
        <p:nvPicPr>
          <p:cNvPr id="1032" name="Picture 1031">
            <a:extLst>
              <a:ext uri="{FF2B5EF4-FFF2-40B4-BE49-F238E27FC236}">
                <a16:creationId xmlns="" xmlns:a16="http://schemas.microsoft.com/office/drawing/2014/main" id="{24CB1D23-FECD-4706-A8C4-7029E807F6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23879" y="4310"/>
            <a:ext cx="317765" cy="1074696"/>
          </a:xfrm>
          <a:prstGeom prst="rect">
            <a:avLst/>
          </a:prstGeom>
        </p:spPr>
      </p:pic>
      <p:pic>
        <p:nvPicPr>
          <p:cNvPr id="142" name="Picture 6" descr="E:\09----------------Diagrams September\22\Png\5.png">
            <a:extLst>
              <a:ext uri="{FF2B5EF4-FFF2-40B4-BE49-F238E27FC236}">
                <a16:creationId xmlns="" xmlns:a16="http://schemas.microsoft.com/office/drawing/2014/main" id="{8C3874D1-EB58-439C-9E7C-900A3ABCA280}"/>
              </a:ext>
            </a:extLst>
          </p:cNvPr>
          <p:cNvPicPr>
            <a:picLocks noChangeAspect="1" noChangeArrowheads="1"/>
          </p:cNvPicPr>
          <p:nvPr/>
        </p:nvPicPr>
        <p:blipFill>
          <a:blip r:embed="rId8"/>
          <a:srcRect/>
          <a:stretch>
            <a:fillRect/>
          </a:stretch>
        </p:blipFill>
        <p:spPr bwMode="auto">
          <a:xfrm>
            <a:off x="11495186" y="6339078"/>
            <a:ext cx="802908" cy="561807"/>
          </a:xfrm>
          <a:prstGeom prst="rect">
            <a:avLst/>
          </a:prstGeom>
          <a:noFill/>
          <a:ln w="9525">
            <a:noFill/>
            <a:miter lim="800000"/>
            <a:headEnd/>
            <a:tailEnd/>
          </a:ln>
        </p:spPr>
      </p:pic>
      <p:pic>
        <p:nvPicPr>
          <p:cNvPr id="69" name="Picture 28">
            <a:extLst>
              <a:ext uri="{FF2B5EF4-FFF2-40B4-BE49-F238E27FC236}">
                <a16:creationId xmlns="" xmlns:a16="http://schemas.microsoft.com/office/drawing/2014/main" id="{2CBD370C-2B2B-4267-8898-31D38DB7D4A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10621" y="151344"/>
            <a:ext cx="566297" cy="58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7172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75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p:sp>
        <p:nvSpPr>
          <p:cNvPr id="18" name="Content Placeholder 2">
            <a:extLst>
              <a:ext uri="{FF2B5EF4-FFF2-40B4-BE49-F238E27FC236}">
                <a16:creationId xmlns="" xmlns:a16="http://schemas.microsoft.com/office/drawing/2014/main" id="{5C607D02-F3EA-4874-B48F-93ED609CEE50}"/>
              </a:ext>
            </a:extLst>
          </p:cNvPr>
          <p:cNvSpPr txBox="1">
            <a:spLocks/>
          </p:cNvSpPr>
          <p:nvPr/>
        </p:nvSpPr>
        <p:spPr>
          <a:xfrm>
            <a:off x="139265" y="106017"/>
            <a:ext cx="11983460" cy="6485664"/>
          </a:xfrm>
          <a:prstGeom prst="rect">
            <a:avLst/>
          </a:prstGeom>
          <a:solidFill>
            <a:srgbClr val="FFFFCC"/>
          </a:solidFill>
          <a:ln>
            <a:solidFill>
              <a:srgbClr val="FFC000"/>
            </a:solidFill>
            <a:prstDash val="sysDash"/>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28800" indent="-1828800" algn="ctr"/>
            <a:r>
              <a:rPr lang="en-US" b="1" dirty="0">
                <a:solidFill>
                  <a:srgbClr val="FF0000"/>
                </a:solidFill>
              </a:rPr>
              <a:t>②</a:t>
            </a:r>
            <a:r>
              <a:rPr lang="en-US" dirty="0">
                <a:solidFill>
                  <a:srgbClr val="FF0000"/>
                </a:solidFill>
              </a:rPr>
              <a:t>. </a:t>
            </a:r>
            <a:r>
              <a:rPr lang="en-US" b="1" dirty="0" err="1">
                <a:solidFill>
                  <a:srgbClr val="0000CC"/>
                </a:solidFill>
              </a:rPr>
              <a:t>Dạng</a:t>
            </a:r>
            <a:r>
              <a:rPr lang="en-US" b="1" dirty="0">
                <a:solidFill>
                  <a:srgbClr val="0000CC"/>
                </a:solidFill>
              </a:rPr>
              <a:t> 2:</a:t>
            </a:r>
            <a:r>
              <a:rPr lang="en-US" dirty="0">
                <a:solidFill>
                  <a:srgbClr val="0000CC"/>
                </a:solidFill>
              </a:rPr>
              <a:t> </a:t>
            </a:r>
            <a:r>
              <a:rPr lang="nl-NL" b="1" i="1" dirty="0">
                <a:solidFill>
                  <a:srgbClr val="FF0000"/>
                </a:solidFill>
              </a:rPr>
              <a:t>Xác định các  bất phương trình tương đương và giải bất phương trình  bằng phép biến đổi tương đương. </a:t>
            </a:r>
          </a:p>
          <a:p>
            <a:r>
              <a:rPr lang="en-US" dirty="0">
                <a:solidFill>
                  <a:srgbClr val="FF0000"/>
                </a:solidFill>
                <a:sym typeface="Wingdings" panose="05000000000000000000" pitchFamily="2" charset="2"/>
              </a:rPr>
              <a:t> </a:t>
            </a:r>
            <a:r>
              <a:rPr lang="en-US" b="1" i="1" dirty="0" err="1"/>
              <a:t>Phương</a:t>
            </a:r>
            <a:r>
              <a:rPr lang="en-US" b="1" i="1" dirty="0"/>
              <a:t> </a:t>
            </a:r>
            <a:r>
              <a:rPr lang="en-US" b="1" i="1" dirty="0" err="1"/>
              <a:t>pháp</a:t>
            </a:r>
            <a:r>
              <a:rPr lang="en-US" b="1" i="1" dirty="0"/>
              <a:t>: </a:t>
            </a:r>
            <a:r>
              <a:rPr lang="en-US" dirty="0"/>
              <a:t> </a:t>
            </a:r>
          </a:p>
          <a:p>
            <a:pPr marL="693738" indent="-457200" algn="just"/>
            <a:r>
              <a:rPr lang="en-US" b="1" dirty="0">
                <a:solidFill>
                  <a:srgbClr val="FF0000"/>
                </a:solidFill>
                <a:sym typeface="Wingdings" panose="05000000000000000000" pitchFamily="2" charset="2"/>
              </a:rPr>
              <a:t> </a:t>
            </a:r>
            <a:r>
              <a:rPr lang="nl-NL" dirty="0"/>
              <a:t>Để giải bất phương trình ta thực hiện các phép biến đổi để đưa về bất phương trình tương đương với phương trình đã cho đơn giản hơn trong việc giải nó. </a:t>
            </a:r>
            <a:endParaRPr lang="en-US" dirty="0"/>
          </a:p>
          <a:p>
            <a:pPr marL="236538" algn="just"/>
            <a:r>
              <a:rPr lang="en-US" b="1" dirty="0">
                <a:solidFill>
                  <a:srgbClr val="FF0000"/>
                </a:solidFill>
                <a:sym typeface="Wingdings" panose="05000000000000000000" pitchFamily="2" charset="2"/>
              </a:rPr>
              <a:t></a:t>
            </a:r>
            <a:r>
              <a:rPr lang="en-US" dirty="0"/>
              <a:t> </a:t>
            </a:r>
            <a:r>
              <a:rPr lang="nl-NL" dirty="0"/>
              <a:t>Một số phép biến đổi thường sử dụng:</a:t>
            </a:r>
            <a:endParaRPr lang="en-US" dirty="0"/>
          </a:p>
          <a:p>
            <a:pPr marL="850900" lvl="0" indent="-457200" algn="just">
              <a:buClr>
                <a:srgbClr val="FF0000"/>
              </a:buClr>
              <a:buSzPct val="80000"/>
              <a:buFont typeface="Wingdings" panose="05000000000000000000" pitchFamily="2" charset="2"/>
              <a:buChar char="Ø"/>
            </a:pPr>
            <a:r>
              <a:rPr lang="nl-NL" dirty="0"/>
              <a:t>Cộng (trừ) cả hai vế của bất phương trình mà không làm thay đổi điều kiện xác định của bất phương trình ta thu được bất phương trình tương đương bất phương trình đã cho.</a:t>
            </a:r>
            <a:endParaRPr lang="en-US" dirty="0"/>
          </a:p>
          <a:p>
            <a:pPr marL="850900" lvl="0" indent="-457200" algn="just">
              <a:buClr>
                <a:srgbClr val="FF0000"/>
              </a:buClr>
              <a:buSzPct val="80000"/>
              <a:buFont typeface="Wingdings" panose="05000000000000000000" pitchFamily="2" charset="2"/>
              <a:buChar char="Ø"/>
            </a:pPr>
            <a:r>
              <a:rPr lang="nl-NL" dirty="0"/>
              <a:t>Nhân (chia) vào hai vế của bất phương trình với một biểu thức </a:t>
            </a:r>
            <a:r>
              <a:rPr lang="nl-NL" i="1" dirty="0"/>
              <a:t>luôn dương</a:t>
            </a:r>
            <a:r>
              <a:rPr lang="nl-NL" dirty="0"/>
              <a:t>(hoặc </a:t>
            </a:r>
            <a:r>
              <a:rPr lang="nl-NL" i="1" dirty="0"/>
              <a:t>luôn âm</a:t>
            </a:r>
            <a:r>
              <a:rPr lang="nl-NL" dirty="0"/>
              <a:t>) và không làm thay đổi điều kiện xác định của phương trình ta thu được bất phương trình </a:t>
            </a:r>
            <a:r>
              <a:rPr lang="nl-NL" i="1" dirty="0"/>
              <a:t>cùng chiều</a:t>
            </a:r>
            <a:r>
              <a:rPr lang="nl-NL" dirty="0"/>
              <a:t> (hoặc </a:t>
            </a:r>
            <a:r>
              <a:rPr lang="nl-NL" i="1" dirty="0"/>
              <a:t>ngược chiều</a:t>
            </a:r>
            <a:r>
              <a:rPr lang="nl-NL" dirty="0"/>
              <a:t>) tương đương với bất phương trình đã cho.</a:t>
            </a:r>
            <a:endParaRPr lang="en-US" dirty="0"/>
          </a:p>
          <a:p>
            <a:pPr marL="850900" lvl="0" indent="-457200" algn="just">
              <a:buClr>
                <a:srgbClr val="FF0000"/>
              </a:buClr>
              <a:buSzPct val="80000"/>
              <a:buFont typeface="Wingdings" panose="05000000000000000000" pitchFamily="2" charset="2"/>
              <a:buChar char="Ø"/>
            </a:pPr>
            <a:r>
              <a:rPr lang="nl-NL" dirty="0"/>
              <a:t>Bình phương hai vế của bất phương trình (hai vế luôn dương) ta thu được bất phương trình tương đương với bất phương trình đã cho.</a:t>
            </a:r>
            <a:endParaRPr lang="en-US" dirty="0"/>
          </a:p>
          <a:p>
            <a:pPr marL="850900" lvl="0" indent="-457200" algn="just">
              <a:buClr>
                <a:srgbClr val="FF0000"/>
              </a:buClr>
              <a:buSzPct val="80000"/>
              <a:buFont typeface="Wingdings" panose="05000000000000000000" pitchFamily="2" charset="2"/>
              <a:buChar char="Ø"/>
            </a:pPr>
            <a:r>
              <a:rPr lang="nl-NL" dirty="0"/>
              <a:t>Lập phương hai vế của bất phương trình ta thu được bất phương trình tương đương với bất phương trình đã cho.</a:t>
            </a:r>
            <a:endParaRPr lang="en-US" dirty="0"/>
          </a:p>
        </p:txBody>
      </p:sp>
    </p:spTree>
    <p:extLst>
      <p:ext uri="{BB962C8B-B14F-4D97-AF65-F5344CB8AC3E}">
        <p14:creationId xmlns:p14="http://schemas.microsoft.com/office/powerpoint/2010/main" val="197357854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up)">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up)">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up)">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up)">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up)">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wipe(up)">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up)">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xEl>
                                              <p:pRg st="6" end="6"/>
                                            </p:txEl>
                                          </p:spTgt>
                                        </p:tgtEl>
                                        <p:attrNameLst>
                                          <p:attrName>style.visibility</p:attrName>
                                        </p:attrNameLst>
                                      </p:cBhvr>
                                      <p:to>
                                        <p:strVal val="visible"/>
                                      </p:to>
                                    </p:set>
                                    <p:animEffect transition="in" filter="wipe(up)">
                                      <p:cBhvr>
                                        <p:cTn id="42" dur="500"/>
                                        <p:tgtEl>
                                          <p:spTgt spid="1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8">
                                            <p:txEl>
                                              <p:pRg st="7" end="7"/>
                                            </p:txEl>
                                          </p:spTgt>
                                        </p:tgtEl>
                                        <p:attrNameLst>
                                          <p:attrName>style.visibility</p:attrName>
                                        </p:attrNameLst>
                                      </p:cBhvr>
                                      <p:to>
                                        <p:strVal val="visible"/>
                                      </p:to>
                                    </p:set>
                                    <p:animEffect transition="in" filter="wipe(up)">
                                      <p:cBhvr>
                                        <p:cTn id="47"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5"/>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5"/>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mc:Choice xmlns:a14="http://schemas.microsoft.com/office/drawing/2010/main" Requires="a14">
          <p:sp>
            <p:nvSpPr>
              <p:cNvPr id="25" name="Content Placeholder 2">
                <a:extLst>
                  <a:ext uri="{FF2B5EF4-FFF2-40B4-BE49-F238E27FC236}">
                    <a16:creationId xmlns="" xmlns:a16="http://schemas.microsoft.com/office/drawing/2014/main" id="{1CB4C6FF-9D2A-4DB8-995D-95E7EA1CCA0B}"/>
                  </a:ext>
                </a:extLst>
              </p:cNvPr>
              <p:cNvSpPr txBox="1">
                <a:spLocks/>
              </p:cNvSpPr>
              <p:nvPr/>
            </p:nvSpPr>
            <p:spPr>
              <a:xfrm>
                <a:off x="173401" y="331305"/>
                <a:ext cx="13051279" cy="2083900"/>
              </a:xfrm>
              <a:prstGeom prst="rect">
                <a:avLst/>
              </a:prstGeom>
              <a:solidFill>
                <a:srgbClr val="FFFFCC"/>
              </a:solidFill>
              <a:ln>
                <a:solidFill>
                  <a:srgbClr val="0000CC"/>
                </a:solidFill>
                <a:prstDash val="sys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98563" indent="-1198563" algn="just"/>
                <a:r>
                  <a:rPr lang="en-US" b="1" dirty="0" err="1">
                    <a:solidFill>
                      <a:srgbClr val="FF0000"/>
                    </a:solidFill>
                  </a:rPr>
                  <a:t>Câu</a:t>
                </a:r>
                <a:r>
                  <a:rPr lang="en-US" b="1" dirty="0">
                    <a:solidFill>
                      <a:srgbClr val="FF0000"/>
                    </a:solidFill>
                  </a:rPr>
                  <a:t> </a:t>
                </a:r>
                <a:r>
                  <a:rPr lang="en-US" b="1" dirty="0" smtClean="0">
                    <a:solidFill>
                      <a:srgbClr val="FF0000"/>
                    </a:solidFill>
                  </a:rPr>
                  <a:t>5. </a:t>
                </a:r>
                <a:r>
                  <a:rPr lang="en-US" dirty="0" err="1"/>
                  <a:t>Trong</a:t>
                </a:r>
                <a:r>
                  <a:rPr lang="en-US" dirty="0"/>
                  <a:t> </a:t>
                </a:r>
                <a:r>
                  <a:rPr lang="en-US" dirty="0" err="1"/>
                  <a:t>các</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sau</a:t>
                </a:r>
                <a:r>
                  <a:rPr lang="en-US" dirty="0"/>
                  <a:t> </a:t>
                </a:r>
                <a:r>
                  <a:rPr lang="en-US" dirty="0" err="1"/>
                  <a:t>đây</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nào</a:t>
                </a:r>
                <a:r>
                  <a:rPr lang="en-US" dirty="0"/>
                  <a:t> </a:t>
                </a:r>
                <a:r>
                  <a:rPr lang="en-US" dirty="0" err="1"/>
                  <a:t>tương</a:t>
                </a:r>
                <a:r>
                  <a:rPr lang="en-US" dirty="0"/>
                  <a:t> </a:t>
                </a:r>
                <a:r>
                  <a:rPr lang="en-US" dirty="0" err="1"/>
                  <a:t>đương</a:t>
                </a:r>
                <a:r>
                  <a:rPr lang="en-US" dirty="0"/>
                  <a:t> </a:t>
                </a:r>
                <a:r>
                  <a:rPr lang="en-US" dirty="0" err="1"/>
                  <a:t>với</a:t>
                </a:r>
                <a:r>
                  <a:rPr lang="en-US" dirty="0"/>
                  <a:t> </a:t>
                </a:r>
                <a:r>
                  <a:rPr lang="en-US" dirty="0" err="1"/>
                  <a:t>bất</a:t>
                </a:r>
                <a:r>
                  <a:rPr lang="en-US" dirty="0"/>
                  <a:t> </a:t>
                </a:r>
                <a:r>
                  <a:rPr lang="en-US" dirty="0" err="1"/>
                  <a:t>phương</a:t>
                </a:r>
                <a:r>
                  <a:rPr lang="en-US" dirty="0"/>
                  <a:t> </a:t>
                </a:r>
                <a:r>
                  <a:rPr lang="en-US" dirty="0" err="1"/>
                  <a:t>trình</a:t>
                </a:r>
                <a:r>
                  <a:rPr lang="en-US" dirty="0"/>
                  <a:t> </a:t>
                </a:r>
                <a14:m>
                  <m:oMath xmlns:m="http://schemas.openxmlformats.org/officeDocument/2006/math">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&gt;</m:t>
                    </m:r>
                    <m:r>
                      <a:rPr lang="en-US">
                        <a:latin typeface="Cambria Math" panose="02040503050406030204" pitchFamily="18" charset="0"/>
                      </a:rPr>
                      <m:t>0</m:t>
                    </m:r>
                  </m:oMath>
                </a14:m>
                <a:r>
                  <a:rPr lang="en-US" dirty="0"/>
                  <a:t> (*) : </a:t>
                </a:r>
              </a:p>
              <a:p>
                <a:r>
                  <a:rPr lang="en-US" dirty="0"/>
                  <a:t>	a)   </a:t>
                </a:r>
                <a14:m>
                  <m:oMath xmlns:m="http://schemas.openxmlformats.org/officeDocument/2006/math">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a:rPr>
                        </m:ctrlPr>
                      </m:fPr>
                      <m:num>
                        <m:r>
                          <a:rPr lang="en-US">
                            <a:latin typeface="Cambria Math" panose="02040503050406030204" pitchFamily="18" charset="0"/>
                          </a:rPr>
                          <m:t>1</m:t>
                        </m:r>
                      </m:num>
                      <m:den>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3</m:t>
                        </m:r>
                      </m:den>
                    </m:f>
                    <m:r>
                      <a:rPr lang="en-US" i="1">
                        <a:latin typeface="Cambria Math" panose="02040503050406030204" pitchFamily="18" charset="0"/>
                      </a:rPr>
                      <m:t>&gt;−</m:t>
                    </m:r>
                    <m:f>
                      <m:fPr>
                        <m:ctrlPr>
                          <a:rPr lang="en-US" i="1">
                            <a:latin typeface="Cambria Math"/>
                          </a:rPr>
                        </m:ctrlPr>
                      </m:fPr>
                      <m:num>
                        <m:r>
                          <a:rPr lang="en-US">
                            <a:latin typeface="Cambria Math" panose="02040503050406030204" pitchFamily="18" charset="0"/>
                          </a:rPr>
                          <m:t>1</m:t>
                        </m:r>
                      </m:num>
                      <m:den>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3</m:t>
                        </m:r>
                      </m:den>
                    </m:f>
                  </m:oMath>
                </a14:m>
                <a:r>
                  <a:rPr lang="en-US" dirty="0"/>
                  <a:t>		b) </a:t>
                </a:r>
                <a14:m>
                  <m:oMath xmlns:m="http://schemas.openxmlformats.org/officeDocument/2006/math">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𝑥</m:t>
                        </m:r>
                      </m:num>
                      <m:den>
                        <m:rad>
                          <m:radPr>
                            <m:degHide m:val="on"/>
                            <m:ctrlPr>
                              <a:rPr lang="en-US" i="1">
                                <a:latin typeface="Cambria Math"/>
                              </a:rPr>
                            </m:ctrlPr>
                          </m:radPr>
                          <m:deg/>
                          <m:e>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e>
                        </m:rad>
                      </m:den>
                    </m:f>
                    <m:r>
                      <a:rPr lang="en-US" i="1">
                        <a:latin typeface="Cambria Math" panose="02040503050406030204" pitchFamily="18" charset="0"/>
                      </a:rPr>
                      <m:t>&gt;</m:t>
                    </m:r>
                    <m:f>
                      <m:fPr>
                        <m:ctrlPr>
                          <a:rPr lang="en-US" i="1">
                            <a:latin typeface="Cambria Math"/>
                          </a:rPr>
                        </m:ctrlPr>
                      </m:fPr>
                      <m:num>
                        <m:r>
                          <a:rPr lang="en-US" i="1">
                            <a:latin typeface="Cambria Math" panose="02040503050406030204" pitchFamily="18" charset="0"/>
                          </a:rPr>
                          <m:t>𝑥</m:t>
                        </m:r>
                      </m:num>
                      <m:den>
                        <m:rad>
                          <m:radPr>
                            <m:degHide m:val="on"/>
                            <m:ctrlPr>
                              <a:rPr lang="en-US" i="1">
                                <a:latin typeface="Cambria Math"/>
                              </a:rPr>
                            </m:ctrlPr>
                          </m:radPr>
                          <m:deg/>
                          <m:e>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e>
                        </m:rad>
                      </m:den>
                    </m:f>
                  </m:oMath>
                </a14:m>
                <a:endParaRPr lang="en-US" dirty="0"/>
              </a:p>
            </p:txBody>
          </p:sp>
        </mc:Choice>
        <mc:Fallback>
          <p:sp>
            <p:nvSpPr>
              <p:cNvPr id="25" name="Content Placeholder 2">
                <a:extLst>
                  <a:ext uri="{FF2B5EF4-FFF2-40B4-BE49-F238E27FC236}">
                    <a16:creationId xmlns="" xmlns:a16="http://schemas.microsoft.com/office/drawing/2014/main" xmlns:a14="http://schemas.microsoft.com/office/drawing/2010/main" id="{1CB4C6FF-9D2A-4DB8-995D-95E7EA1CCA0B}"/>
                  </a:ext>
                </a:extLst>
              </p:cNvPr>
              <p:cNvSpPr txBox="1">
                <a:spLocks noRot="1" noChangeAspect="1" noMove="1" noResize="1" noEditPoints="1" noAdjustHandles="1" noChangeArrowheads="1" noChangeShapeType="1" noTextEdit="1"/>
              </p:cNvSpPr>
              <p:nvPr/>
            </p:nvSpPr>
            <p:spPr>
              <a:xfrm>
                <a:off x="173401" y="331305"/>
                <a:ext cx="13051279" cy="2083900"/>
              </a:xfrm>
              <a:prstGeom prst="rect">
                <a:avLst/>
              </a:prstGeom>
              <a:blipFill rotWithShape="1">
                <a:blip r:embed="rId6"/>
                <a:stretch>
                  <a:fillRect l="-1120" t="-6395" r="-1167"/>
                </a:stretch>
              </a:blipFill>
              <a:ln>
                <a:solidFill>
                  <a:srgbClr val="0000CC"/>
                </a:solidFill>
                <a:prstDash val="sysDash"/>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Content Placeholder 2">
                <a:extLst>
                  <a:ext uri="{FF2B5EF4-FFF2-40B4-BE49-F238E27FC236}">
                    <a16:creationId xmlns="" xmlns:a16="http://schemas.microsoft.com/office/drawing/2014/main" id="{BFC44F5D-5A03-429E-A3E3-CCED1EEF7D32}"/>
                  </a:ext>
                </a:extLst>
              </p:cNvPr>
              <p:cNvSpPr txBox="1">
                <a:spLocks/>
              </p:cNvSpPr>
              <p:nvPr/>
            </p:nvSpPr>
            <p:spPr>
              <a:xfrm>
                <a:off x="186822" y="2454270"/>
                <a:ext cx="13037858" cy="4251848"/>
              </a:xfrm>
              <a:prstGeom prst="rect">
                <a:avLst/>
              </a:prstGeom>
              <a:solidFill>
                <a:srgbClr val="CCFFFF"/>
              </a:solidFill>
              <a:ln>
                <a:solidFill>
                  <a:srgbClr val="0000CC"/>
                </a:solidFill>
                <a:prstDash val="sysDot"/>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sym typeface="Wingdings" panose="05000000000000000000" pitchFamily="2" charset="2"/>
                  </a:rPr>
                  <a:t>. </a:t>
                </a:r>
                <a:r>
                  <a:rPr lang="en-US" b="1" dirty="0" err="1">
                    <a:solidFill>
                      <a:srgbClr val="FF0000"/>
                    </a:solidFill>
                  </a:rPr>
                  <a:t>Lời</a:t>
                </a:r>
                <a:r>
                  <a:rPr lang="en-US" b="1" dirty="0">
                    <a:solidFill>
                      <a:srgbClr val="FF0000"/>
                    </a:solidFill>
                  </a:rPr>
                  <a:t> </a:t>
                </a:r>
                <a:r>
                  <a:rPr lang="en-US" b="1" dirty="0" err="1">
                    <a:solidFill>
                      <a:srgbClr val="FF0000"/>
                    </a:solidFill>
                  </a:rPr>
                  <a:t>giải</a:t>
                </a:r>
                <a:r>
                  <a:rPr lang="en-US" b="1" dirty="0">
                    <a:solidFill>
                      <a:srgbClr val="FF0000"/>
                    </a:solidFill>
                  </a:rPr>
                  <a:t>: </a:t>
                </a:r>
              </a:p>
              <a:p>
                <a:pPr lvl="0"/>
                <a:r>
                  <a:rPr lang="en-US" b="1" dirty="0">
                    <a:solidFill>
                      <a:srgbClr val="FF0000"/>
                    </a:solidFill>
                    <a:sym typeface="Wingdings" panose="05000000000000000000" pitchFamily="2" charset="2"/>
                  </a:rPr>
                  <a:t> </a:t>
                </a:r>
                <a:r>
                  <a:rPr lang="en-US" dirty="0"/>
                  <a:t>Ta </a:t>
                </a:r>
                <a:r>
                  <a:rPr lang="en-US" dirty="0" err="1"/>
                  <a:t>có</a:t>
                </a:r>
                <a:r>
                  <a:rPr lang="en-US" dirty="0"/>
                  <a:t> </a:t>
                </a:r>
                <a14:m>
                  <m:oMath xmlns:m="http://schemas.openxmlformats.org/officeDocument/2006/math">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&gt;</m:t>
                    </m:r>
                    <m:r>
                      <a:rPr lang="en-US">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&gt;−</m:t>
                    </m:r>
                    <m:f>
                      <m:fPr>
                        <m:ctrlPr>
                          <a:rPr lang="en-US" i="1">
                            <a:latin typeface="Cambria Math"/>
                          </a:rPr>
                        </m:ctrlPr>
                      </m:fPr>
                      <m:num>
                        <m:r>
                          <a:rPr lang="en-US">
                            <a:latin typeface="Cambria Math" panose="02040503050406030204" pitchFamily="18" charset="0"/>
                          </a:rPr>
                          <m:t>1</m:t>
                        </m:r>
                      </m:num>
                      <m:den>
                        <m:r>
                          <a:rPr lang="en-US">
                            <a:latin typeface="Cambria Math" panose="02040503050406030204" pitchFamily="18" charset="0"/>
                          </a:rPr>
                          <m:t>3</m:t>
                        </m:r>
                      </m:den>
                    </m:f>
                  </m:oMath>
                </a14:m>
                <a:r>
                  <a:rPr lang="en-US" dirty="0"/>
                  <a:t> </a:t>
                </a:r>
              </a:p>
              <a:p>
                <a:r>
                  <a:rPr lang="en-US" b="1" dirty="0">
                    <a:solidFill>
                      <a:srgbClr val="FF0000"/>
                    </a:solidFill>
                  </a:rPr>
                  <a:t>a)</a:t>
                </a:r>
                <a:r>
                  <a:rPr lang="en-US" dirty="0"/>
                  <a:t> </a:t>
                </a:r>
                <a14:m>
                  <m:oMath xmlns:m="http://schemas.openxmlformats.org/officeDocument/2006/math">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a:rPr>
                        </m:ctrlPr>
                      </m:fPr>
                      <m:num>
                        <m:r>
                          <a:rPr lang="en-US">
                            <a:latin typeface="Cambria Math" panose="02040503050406030204" pitchFamily="18" charset="0"/>
                          </a:rPr>
                          <m:t>1</m:t>
                        </m:r>
                      </m:num>
                      <m:den>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3</m:t>
                        </m:r>
                      </m:den>
                    </m:f>
                    <m:r>
                      <a:rPr lang="en-US" i="1">
                        <a:latin typeface="Cambria Math" panose="02040503050406030204" pitchFamily="18" charset="0"/>
                      </a:rPr>
                      <m:t>&gt;−</m:t>
                    </m:r>
                    <m:f>
                      <m:fPr>
                        <m:ctrlPr>
                          <a:rPr lang="en-US" i="1">
                            <a:latin typeface="Cambria Math"/>
                          </a:rPr>
                        </m:ctrlPr>
                      </m:fPr>
                      <m:num>
                        <m:r>
                          <a:rPr lang="en-US">
                            <a:latin typeface="Cambria Math" panose="02040503050406030204" pitchFamily="18" charset="0"/>
                          </a:rPr>
                          <m:t>1</m:t>
                        </m:r>
                      </m:num>
                      <m:den>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3</m:t>
                        </m:r>
                      </m:den>
                    </m:f>
                  </m:oMath>
                </a14:m>
                <a:r>
                  <a:rPr lang="en-US" dirty="0"/>
                  <a:t> (1) </a:t>
                </a:r>
                <a:r>
                  <a:rPr lang="en-US" dirty="0" err="1"/>
                  <a:t>không</a:t>
                </a:r>
                <a:r>
                  <a:rPr lang="en-US" dirty="0"/>
                  <a:t> </a:t>
                </a:r>
                <a:r>
                  <a:rPr lang="en-US" dirty="0" err="1"/>
                  <a:t>tương</a:t>
                </a:r>
                <a:r>
                  <a:rPr lang="en-US" dirty="0"/>
                  <a:t> </a:t>
                </a:r>
                <a:r>
                  <a:rPr lang="en-US" dirty="0" err="1"/>
                  <a:t>đương</a:t>
                </a:r>
                <a:r>
                  <a:rPr lang="en-US" dirty="0"/>
                  <a:t> </a:t>
                </a:r>
                <a14:m>
                  <m:oMath xmlns:m="http://schemas.openxmlformats.org/officeDocument/2006/math">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&gt;</m:t>
                    </m:r>
                    <m:r>
                      <a:rPr lang="en-US">
                        <a:latin typeface="Cambria Math" panose="02040503050406030204" pitchFamily="18" charset="0"/>
                      </a:rPr>
                      <m:t>0</m:t>
                    </m:r>
                  </m:oMath>
                </a14:m>
                <a:r>
                  <a:rPr lang="en-US" dirty="0"/>
                  <a:t> </a:t>
                </a:r>
              </a:p>
              <a:p>
                <a:pPr marL="457200"/>
                <a:r>
                  <a:rPr lang="en-US" dirty="0"/>
                  <a:t>vì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3</m:t>
                    </m:r>
                  </m:oMath>
                </a14:m>
                <a:r>
                  <a:rPr lang="en-US" dirty="0"/>
                  <a:t> </a:t>
                </a:r>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 </a:t>
                </a:r>
                <a:r>
                  <a:rPr lang="en-US" dirty="0" err="1"/>
                  <a:t>nhưng</a:t>
                </a:r>
                <a:r>
                  <a:rPr lang="en-US" dirty="0"/>
                  <a:t> </a:t>
                </a:r>
                <a:r>
                  <a:rPr lang="en-US" dirty="0" err="1"/>
                  <a:t>không</a:t>
                </a:r>
                <a:r>
                  <a:rPr lang="en-US" dirty="0"/>
                  <a:t> </a:t>
                </a:r>
                <a:r>
                  <a:rPr lang="en-US" dirty="0" err="1"/>
                  <a:t>là</a:t>
                </a:r>
                <a:r>
                  <a:rPr lang="en-US" dirty="0"/>
                  <a:t> </a:t>
                </a:r>
                <a:r>
                  <a:rPr lang="en-US" dirty="0" err="1"/>
                  <a:t>nghiệm</a:t>
                </a:r>
                <a:r>
                  <a:rPr lang="en-US" dirty="0"/>
                  <a:t> </a:t>
                </a:r>
                <a:r>
                  <a:rPr lang="en-US" dirty="0" err="1"/>
                  <a:t>của</a:t>
                </a:r>
                <a:r>
                  <a:rPr lang="en-US" dirty="0"/>
                  <a:t> </a:t>
                </a:r>
                <a:r>
                  <a:rPr lang="en-US" dirty="0" err="1"/>
                  <a:t>bất</a:t>
                </a:r>
                <a:r>
                  <a:rPr lang="en-US" dirty="0"/>
                  <a:t> </a:t>
                </a:r>
                <a:r>
                  <a:rPr lang="en-US" dirty="0" err="1"/>
                  <a:t>phương</a:t>
                </a:r>
                <a:r>
                  <a:rPr lang="en-US" dirty="0"/>
                  <a:t> </a:t>
                </a:r>
                <a:r>
                  <a:rPr lang="en-US" dirty="0" err="1"/>
                  <a:t>trình</a:t>
                </a:r>
                <a:r>
                  <a:rPr lang="en-US" dirty="0"/>
                  <a:t> (1).</a:t>
                </a:r>
              </a:p>
              <a:p>
                <a:r>
                  <a:rPr lang="en-US" b="1" dirty="0">
                    <a:solidFill>
                      <a:srgbClr val="FF0000"/>
                    </a:solidFill>
                  </a:rPr>
                  <a:t>b)</a:t>
                </a:r>
                <a:r>
                  <a:rPr lang="en-US" dirty="0"/>
                  <a:t> </a:t>
                </a:r>
                <a14:m>
                  <m:oMath xmlns:m="http://schemas.openxmlformats.org/officeDocument/2006/math">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𝑥</m:t>
                        </m:r>
                      </m:num>
                      <m:den>
                        <m:rad>
                          <m:radPr>
                            <m:degHide m:val="on"/>
                            <m:ctrlPr>
                              <a:rPr lang="en-US" i="1">
                                <a:latin typeface="Cambria Math"/>
                              </a:rPr>
                            </m:ctrlPr>
                          </m:radPr>
                          <m:deg/>
                          <m:e>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e>
                        </m:rad>
                      </m:den>
                    </m:f>
                    <m:r>
                      <a:rPr lang="en-US" i="1">
                        <a:latin typeface="Cambria Math" panose="02040503050406030204" pitchFamily="18" charset="0"/>
                      </a:rPr>
                      <m:t>&gt;</m:t>
                    </m:r>
                    <m:f>
                      <m:fPr>
                        <m:ctrlPr>
                          <a:rPr lang="en-US" i="1">
                            <a:latin typeface="Cambria Math"/>
                          </a:rPr>
                        </m:ctrlPr>
                      </m:fPr>
                      <m:num>
                        <m:r>
                          <a:rPr lang="en-US" i="1">
                            <a:latin typeface="Cambria Math" panose="02040503050406030204" pitchFamily="18" charset="0"/>
                          </a:rPr>
                          <m:t>𝑥</m:t>
                        </m:r>
                      </m:num>
                      <m:den>
                        <m:rad>
                          <m:radPr>
                            <m:degHide m:val="on"/>
                            <m:ctrlPr>
                              <a:rPr lang="en-US" i="1">
                                <a:latin typeface="Cambria Math"/>
                              </a:rPr>
                            </m:ctrlPr>
                          </m:radPr>
                          <m:deg/>
                          <m:e>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e>
                        </m:rad>
                      </m:den>
                    </m:f>
                    <m:r>
                      <a:rPr lang="en-US" i="1">
                        <a:latin typeface="Cambria Math" panose="02040503050406030204" pitchFamily="18" charset="0"/>
                      </a:rPr>
                      <m:t>⇔</m:t>
                    </m:r>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&gt;</m:t>
                    </m:r>
                    <m:r>
                      <a:rPr lang="en-US">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&gt;−</m:t>
                    </m:r>
                    <m:f>
                      <m:fPr>
                        <m:ctrlPr>
                          <a:rPr lang="en-US" i="1">
                            <a:latin typeface="Cambria Math"/>
                          </a:rPr>
                        </m:ctrlPr>
                      </m:fPr>
                      <m:num>
                        <m:r>
                          <a:rPr lang="en-US">
                            <a:latin typeface="Cambria Math" panose="02040503050406030204" pitchFamily="18" charset="0"/>
                          </a:rPr>
                          <m:t>1</m:t>
                        </m:r>
                      </m:num>
                      <m:den>
                        <m:r>
                          <a:rPr lang="en-US">
                            <a:latin typeface="Cambria Math" panose="02040503050406030204" pitchFamily="18" charset="0"/>
                          </a:rPr>
                          <m:t>3</m:t>
                        </m:r>
                      </m:den>
                    </m:f>
                  </m:oMath>
                </a14:m>
                <a:r>
                  <a:rPr lang="en-US" dirty="0" smtClean="0"/>
                  <a:t> (</a:t>
                </a:r>
                <a:r>
                  <a:rPr lang="en-US" dirty="0" err="1" smtClean="0"/>
                  <a:t>thỏa</a:t>
                </a:r>
                <a:r>
                  <a:rPr lang="en-US" dirty="0" smtClean="0"/>
                  <a:t> </a:t>
                </a:r>
                <a:r>
                  <a:rPr lang="en-US" dirty="0" err="1" smtClean="0"/>
                  <a:t>điều</a:t>
                </a:r>
                <a:r>
                  <a:rPr lang="en-US" dirty="0" smtClean="0"/>
                  <a:t> </a:t>
                </a:r>
                <a:r>
                  <a:rPr lang="en-US" dirty="0" err="1" smtClean="0"/>
                  <a:t>kiện</a:t>
                </a:r>
                <a:r>
                  <a:rPr lang="en-US" dirty="0" smtClean="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&gt;−</m:t>
                    </m:r>
                    <m:f>
                      <m:fPr>
                        <m:ctrlPr>
                          <a:rPr lang="en-US" i="1">
                            <a:latin typeface="Cambria Math"/>
                          </a:rPr>
                        </m:ctrlPr>
                      </m:fPr>
                      <m:num>
                        <m:r>
                          <a:rPr lang="en-US">
                            <a:latin typeface="Cambria Math" panose="02040503050406030204" pitchFamily="18" charset="0"/>
                          </a:rPr>
                          <m:t>1</m:t>
                        </m:r>
                      </m:num>
                      <m:den>
                        <m:r>
                          <a:rPr lang="en-US">
                            <a:latin typeface="Cambria Math" panose="02040503050406030204" pitchFamily="18" charset="0"/>
                          </a:rPr>
                          <m:t>3</m:t>
                        </m:r>
                      </m:den>
                    </m:f>
                  </m:oMath>
                </a14:m>
                <a:r>
                  <a:rPr lang="en-US" dirty="0" smtClean="0"/>
                  <a:t>)</a:t>
                </a:r>
                <a:endParaRPr lang="en-US" dirty="0"/>
              </a:p>
              <a:p>
                <a:pPr marL="401638" lvl="0"/>
                <a:r>
                  <a:rPr lang="en-US" dirty="0">
                    <a:solidFill>
                      <a:srgbClr val="FF0000"/>
                    </a:solidFill>
                    <a:sym typeface="Wingdings" panose="05000000000000000000" pitchFamily="2" charset="2"/>
                  </a:rPr>
                  <a:t> </a:t>
                </a:r>
                <a:r>
                  <a:rPr lang="en-US" dirty="0"/>
                  <a:t>Do </a:t>
                </a:r>
                <a:r>
                  <a:rPr lang="en-US" dirty="0" err="1"/>
                  <a:t>đó</a:t>
                </a:r>
                <a:r>
                  <a:rPr lang="en-US" dirty="0"/>
                  <a:t> </a:t>
                </a:r>
                <a14:m>
                  <m:oMath xmlns:m="http://schemas.openxmlformats.org/officeDocument/2006/math">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𝑥</m:t>
                        </m:r>
                      </m:num>
                      <m:den>
                        <m:rad>
                          <m:radPr>
                            <m:degHide m:val="on"/>
                            <m:ctrlPr>
                              <a:rPr lang="en-US" i="1">
                                <a:latin typeface="Cambria Math"/>
                              </a:rPr>
                            </m:ctrlPr>
                          </m:radPr>
                          <m:deg/>
                          <m:e>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e>
                        </m:rad>
                      </m:den>
                    </m:f>
                    <m:r>
                      <a:rPr lang="en-US" i="1">
                        <a:latin typeface="Cambria Math" panose="02040503050406030204" pitchFamily="18" charset="0"/>
                      </a:rPr>
                      <m:t>&gt;</m:t>
                    </m:r>
                    <m:f>
                      <m:fPr>
                        <m:ctrlPr>
                          <a:rPr lang="en-US" i="1">
                            <a:latin typeface="Cambria Math"/>
                          </a:rPr>
                        </m:ctrlPr>
                      </m:fPr>
                      <m:num>
                        <m:r>
                          <a:rPr lang="en-US" i="1">
                            <a:latin typeface="Cambria Math" panose="02040503050406030204" pitchFamily="18" charset="0"/>
                          </a:rPr>
                          <m:t>𝑥</m:t>
                        </m:r>
                      </m:num>
                      <m:den>
                        <m:rad>
                          <m:radPr>
                            <m:degHide m:val="on"/>
                            <m:ctrlPr>
                              <a:rPr lang="en-US" i="1">
                                <a:latin typeface="Cambria Math"/>
                              </a:rPr>
                            </m:ctrlPr>
                          </m:radPr>
                          <m:deg/>
                          <m:e>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e>
                        </m:rad>
                      </m:den>
                    </m:f>
                  </m:oMath>
                </a14:m>
                <a:r>
                  <a:rPr lang="en-US" dirty="0"/>
                  <a:t> </a:t>
                </a:r>
                <a:r>
                  <a:rPr lang="en-US" dirty="0" err="1"/>
                  <a:t>tương</a:t>
                </a:r>
                <a:r>
                  <a:rPr lang="en-US" dirty="0"/>
                  <a:t> </a:t>
                </a:r>
                <a:r>
                  <a:rPr lang="en-US" dirty="0" err="1"/>
                  <a:t>đương</a:t>
                </a:r>
                <a:r>
                  <a:rPr lang="en-US" dirty="0"/>
                  <a:t> </a:t>
                </a:r>
                <a14:m>
                  <m:oMath xmlns:m="http://schemas.openxmlformats.org/officeDocument/2006/math">
                    <m:r>
                      <a:rPr lang="en-US">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&gt;</m:t>
                    </m:r>
                    <m:r>
                      <a:rPr lang="en-US">
                        <a:latin typeface="Cambria Math" panose="02040503050406030204" pitchFamily="18" charset="0"/>
                      </a:rPr>
                      <m:t>0</m:t>
                    </m:r>
                  </m:oMath>
                </a14:m>
                <a:r>
                  <a:rPr lang="en-US" dirty="0"/>
                  <a:t>.</a:t>
                </a:r>
              </a:p>
            </p:txBody>
          </p:sp>
        </mc:Choice>
        <mc:Fallback>
          <p:sp>
            <p:nvSpPr>
              <p:cNvPr id="26" name="Content Placeholder 2">
                <a:extLst>
                  <a:ext uri="{FF2B5EF4-FFF2-40B4-BE49-F238E27FC236}">
                    <a16:creationId xmlns="" xmlns:a16="http://schemas.microsoft.com/office/drawing/2014/main" xmlns:a14="http://schemas.microsoft.com/office/drawing/2010/main" id="{BFC44F5D-5A03-429E-A3E3-CCED1EEF7D32}"/>
                  </a:ext>
                </a:extLst>
              </p:cNvPr>
              <p:cNvSpPr txBox="1">
                <a:spLocks noRot="1" noChangeAspect="1" noMove="1" noResize="1" noEditPoints="1" noAdjustHandles="1" noChangeArrowheads="1" noChangeShapeType="1" noTextEdit="1"/>
              </p:cNvSpPr>
              <p:nvPr/>
            </p:nvSpPr>
            <p:spPr>
              <a:xfrm>
                <a:off x="186822" y="2454270"/>
                <a:ext cx="13037858" cy="4251848"/>
              </a:xfrm>
              <a:prstGeom prst="rect">
                <a:avLst/>
              </a:prstGeom>
              <a:blipFill rotWithShape="1">
                <a:blip r:embed="rId7"/>
                <a:stretch>
                  <a:fillRect l="-1075" t="-4006"/>
                </a:stretch>
              </a:blipFill>
              <a:ln>
                <a:solidFill>
                  <a:srgbClr val="0000CC"/>
                </a:solidFill>
                <a:prstDash val="sysDot"/>
              </a:ln>
            </p:spPr>
            <p:txBody>
              <a:bodyPr/>
              <a:lstStyle/>
              <a:p>
                <a:r>
                  <a:rPr lang="en-US">
                    <a:noFill/>
                  </a:rPr>
                  <a:t> </a:t>
                </a:r>
              </a:p>
            </p:txBody>
          </p:sp>
        </mc:Fallback>
      </mc:AlternateContent>
    </p:spTree>
    <p:extLst>
      <p:ext uri="{BB962C8B-B14F-4D97-AF65-F5344CB8AC3E}">
        <p14:creationId xmlns:p14="http://schemas.microsoft.com/office/powerpoint/2010/main" val="40884822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bg/>
                                          </p:spTgt>
                                        </p:tgtEl>
                                        <p:attrNameLst>
                                          <p:attrName>style.visibility</p:attrName>
                                        </p:attrNameLst>
                                      </p:cBhvr>
                                      <p:to>
                                        <p:strVal val="visible"/>
                                      </p:to>
                                    </p:set>
                                    <p:animEffect transition="in" filter="wipe(up)">
                                      <p:cBhvr>
                                        <p:cTn id="22" dur="500"/>
                                        <p:tgtEl>
                                          <p:spTgt spid="2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up)">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wipe(up)">
                                      <p:cBhvr>
                                        <p:cTn id="32" dur="500"/>
                                        <p:tgtEl>
                                          <p:spTgt spid="2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wipe(up)">
                                      <p:cBhvr>
                                        <p:cTn id="37" dur="500"/>
                                        <p:tgtEl>
                                          <p:spTgt spid="2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xEl>
                                              <p:pRg st="3" end="3"/>
                                            </p:txEl>
                                          </p:spTgt>
                                        </p:tgtEl>
                                        <p:attrNameLst>
                                          <p:attrName>style.visibility</p:attrName>
                                        </p:attrNameLst>
                                      </p:cBhvr>
                                      <p:to>
                                        <p:strVal val="visible"/>
                                      </p:to>
                                    </p:set>
                                    <p:animEffect transition="in" filter="wipe(up)">
                                      <p:cBhvr>
                                        <p:cTn id="42" dur="500"/>
                                        <p:tgtEl>
                                          <p:spTgt spid="2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6">
                                            <p:txEl>
                                              <p:pRg st="4" end="4"/>
                                            </p:txEl>
                                          </p:spTgt>
                                        </p:tgtEl>
                                        <p:attrNameLst>
                                          <p:attrName>style.visibility</p:attrName>
                                        </p:attrNameLst>
                                      </p:cBhvr>
                                      <p:to>
                                        <p:strVal val="visible"/>
                                      </p:to>
                                    </p:set>
                                    <p:animEffect transition="in" filter="wipe(up)">
                                      <p:cBhvr>
                                        <p:cTn id="47" dur="500"/>
                                        <p:tgtEl>
                                          <p:spTgt spid="2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6">
                                            <p:txEl>
                                              <p:pRg st="5" end="5"/>
                                            </p:txEl>
                                          </p:spTgt>
                                        </p:tgtEl>
                                        <p:attrNameLst>
                                          <p:attrName>style.visibility</p:attrName>
                                        </p:attrNameLst>
                                      </p:cBhvr>
                                      <p:to>
                                        <p:strVal val="visible"/>
                                      </p:to>
                                    </p:set>
                                    <p:animEffect transition="in" filter="wipe(up)">
                                      <p:cBhvr>
                                        <p:cTn id="52"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tmplLst>
          <p:tmpl>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animBg="1">
        <p:tmplLst>
          <p:tmpl>
            <p:tnLst>
              <p:par>
                <p:cTn presetID="22" presetClass="entr" presetSubtype="1"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5"/>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5"/>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xmlns:a14="http://schemas.microsoft.com/office/drawing/2010/main">
        <mc:Choice Requires="a14">
          <p:sp>
            <p:nvSpPr>
              <p:cNvPr id="19" name="Content Placeholder 2">
                <a:extLst>
                  <a:ext uri="{FF2B5EF4-FFF2-40B4-BE49-F238E27FC236}">
                    <a16:creationId xmlns="" xmlns:a16="http://schemas.microsoft.com/office/drawing/2014/main" id="{83E7C4D7-F4C4-4F6C-87A6-8260675AB9E9}"/>
                  </a:ext>
                </a:extLst>
              </p:cNvPr>
              <p:cNvSpPr txBox="1">
                <a:spLocks/>
              </p:cNvSpPr>
              <p:nvPr/>
            </p:nvSpPr>
            <p:spPr>
              <a:xfrm>
                <a:off x="147679" y="0"/>
                <a:ext cx="11951976" cy="2376967"/>
              </a:xfrm>
              <a:prstGeom prst="rect">
                <a:avLst/>
              </a:prstGeom>
              <a:solidFill>
                <a:srgbClr val="FFFFCC"/>
              </a:solidFill>
              <a:ln>
                <a:solidFill>
                  <a:srgbClr val="0000CC"/>
                </a:solidFill>
                <a:prstDash val="sys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538288" indent="-1538288" algn="just"/>
                <a:r>
                  <a:rPr lang="en-US" b="1" dirty="0" err="1">
                    <a:solidFill>
                      <a:srgbClr val="FF0000"/>
                    </a:solidFill>
                  </a:rPr>
                  <a:t>Câu</a:t>
                </a:r>
                <a:r>
                  <a:rPr lang="en-US" b="1" dirty="0">
                    <a:solidFill>
                      <a:srgbClr val="FF0000"/>
                    </a:solidFill>
                  </a:rPr>
                  <a:t> 6</a:t>
                </a:r>
                <a:r>
                  <a:rPr lang="en-US" b="1" dirty="0" smtClean="0">
                    <a:solidFill>
                      <a:srgbClr val="FF0000"/>
                    </a:solidFill>
                  </a:rPr>
                  <a:t>. </a:t>
                </a:r>
                <a:r>
                  <a:rPr lang="en-US" dirty="0" err="1"/>
                  <a:t>Không</a:t>
                </a:r>
                <a:r>
                  <a:rPr lang="en-US" dirty="0"/>
                  <a:t> </a:t>
                </a:r>
                <a:r>
                  <a:rPr lang="en-US" dirty="0" err="1"/>
                  <a:t>giải</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hãy</a:t>
                </a:r>
                <a:r>
                  <a:rPr lang="en-US" dirty="0"/>
                  <a:t> </a:t>
                </a:r>
                <a:r>
                  <a:rPr lang="en-US" dirty="0" err="1"/>
                  <a:t>giải</a:t>
                </a:r>
                <a:r>
                  <a:rPr lang="en-US" dirty="0"/>
                  <a:t> </a:t>
                </a:r>
                <a:r>
                  <a:rPr lang="en-US" dirty="0" err="1"/>
                  <a:t>thích</a:t>
                </a:r>
                <a:r>
                  <a:rPr lang="en-US" dirty="0"/>
                  <a:t> </a:t>
                </a:r>
                <a:r>
                  <a:rPr lang="en-US" dirty="0" err="1"/>
                  <a:t>vì</a:t>
                </a:r>
                <a:r>
                  <a:rPr lang="en-US" dirty="0"/>
                  <a:t> </a:t>
                </a:r>
                <a:r>
                  <a:rPr lang="en-US" dirty="0" err="1"/>
                  <a:t>sao</a:t>
                </a:r>
                <a:r>
                  <a:rPr lang="en-US" dirty="0"/>
                  <a:t> </a:t>
                </a:r>
                <a:r>
                  <a:rPr lang="en-US" dirty="0" err="1"/>
                  <a:t>các</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sau</a:t>
                </a:r>
                <a:r>
                  <a:rPr lang="en-US" dirty="0"/>
                  <a:t> </a:t>
                </a:r>
                <a:r>
                  <a:rPr lang="en-US" dirty="0" err="1"/>
                  <a:t>vô</a:t>
                </a:r>
                <a:r>
                  <a:rPr lang="en-US" dirty="0"/>
                  <a:t> </a:t>
                </a:r>
                <a:r>
                  <a:rPr lang="en-US" dirty="0" err="1"/>
                  <a:t>nghiệm</a:t>
                </a:r>
                <a:r>
                  <a:rPr lang="en-US" dirty="0"/>
                  <a:t>.</a:t>
                </a:r>
              </a:p>
              <a:p>
                <a:r>
                  <a:rPr lang="en-US" dirty="0"/>
                  <a:t>		a) </a:t>
                </a:r>
                <a14:m>
                  <m:oMath xmlns:m="http://schemas.openxmlformats.org/officeDocument/2006/math">
                    <m:d>
                      <m:dPr>
                        <m:begChr m:val="|"/>
                        <m:endChr m:val="|"/>
                        <m:ctrlPr>
                          <a:rPr lang="en-US" i="1">
                            <a:latin typeface="Cambria Math"/>
                          </a:rPr>
                        </m:ctrlPr>
                      </m:dPr>
                      <m:e>
                        <m:sSup>
                          <m:sSupPr>
                            <m:ctrlPr>
                              <a:rPr lang="en-US" i="1">
                                <a:latin typeface="Cambria Math"/>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𝑥</m:t>
                        </m:r>
                      </m:e>
                    </m:d>
                    <m:r>
                      <a:rPr lang="en-US" i="1">
                        <a:latin typeface="Cambria Math" panose="02040503050406030204" pitchFamily="18" charset="0"/>
                      </a:rPr>
                      <m:t>+</m:t>
                    </m:r>
                    <m:r>
                      <a:rPr lang="en-US">
                        <a:latin typeface="Cambria Math" panose="02040503050406030204" pitchFamily="18" charset="0"/>
                      </a:rPr>
                      <m:t>3</m:t>
                    </m:r>
                    <m:r>
                      <a:rPr lang="en-US" i="1">
                        <a:latin typeface="Cambria Math" panose="02040503050406030204" pitchFamily="18" charset="0"/>
                      </a:rPr>
                      <m:t>≤</m:t>
                    </m:r>
                    <m:r>
                      <a:rPr lang="en-US">
                        <a:latin typeface="Cambria Math" panose="02040503050406030204" pitchFamily="18" charset="0"/>
                      </a:rPr>
                      <m:t>0</m:t>
                    </m:r>
                  </m:oMath>
                </a14:m>
                <a:r>
                  <a:rPr lang="en-US" dirty="0"/>
                  <a:t> 			b)  </a:t>
                </a:r>
                <a14:m>
                  <m:oMath xmlns:m="http://schemas.openxmlformats.org/officeDocument/2006/math">
                    <m:f>
                      <m:fPr>
                        <m:ctrlPr>
                          <a:rPr lang="en-US" i="1">
                            <a:latin typeface="Cambria Math"/>
                          </a:rPr>
                        </m:ctrlPr>
                      </m:fPr>
                      <m:num>
                        <m:rad>
                          <m:radPr>
                            <m:degHide m:val="on"/>
                            <m:ctrlPr>
                              <a:rPr lang="en-US" i="1">
                                <a:latin typeface="Cambria Math"/>
                              </a:rPr>
                            </m:ctrlPr>
                          </m:radPr>
                          <m:deg/>
                          <m:e>
                            <m:r>
                              <a:rPr lang="en-US" i="1">
                                <a:latin typeface="Cambria Math" panose="02040503050406030204" pitchFamily="18" charset="0"/>
                              </a:rPr>
                              <m:t>𝑥</m:t>
                            </m:r>
                          </m:e>
                        </m:rad>
                      </m:num>
                      <m:den>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num>
                      <m:den>
                        <m:rad>
                          <m:radPr>
                            <m:degHide m:val="on"/>
                            <m:ctrlPr>
                              <a:rPr lang="en-US" i="1">
                                <a:latin typeface="Cambria Math"/>
                              </a:rPr>
                            </m:ctrlPr>
                          </m:radPr>
                          <m:deg/>
                          <m:e>
                            <m:r>
                              <a:rPr lang="en-US" i="1">
                                <a:latin typeface="Cambria Math" panose="02040503050406030204" pitchFamily="18" charset="0"/>
                              </a:rPr>
                              <m:t>𝑥</m:t>
                            </m:r>
                          </m:e>
                        </m:rad>
                      </m:den>
                    </m:f>
                    <m:r>
                      <a:rPr lang="en-US" i="1">
                        <a:latin typeface="Cambria Math" panose="02040503050406030204" pitchFamily="18" charset="0"/>
                      </a:rPr>
                      <m:t>&lt;</m:t>
                    </m:r>
                    <m:r>
                      <a:rPr lang="en-US">
                        <a:latin typeface="Cambria Math" panose="02040503050406030204" pitchFamily="18" charset="0"/>
                      </a:rPr>
                      <m:t>2</m:t>
                    </m:r>
                  </m:oMath>
                </a14:m>
                <a:r>
                  <a:rPr lang="en-US" dirty="0"/>
                  <a:t> </a:t>
                </a:r>
              </a:p>
            </p:txBody>
          </p:sp>
        </mc:Choice>
        <mc:Fallback xmlns="">
          <p:sp>
            <p:nvSpPr>
              <p:cNvPr id="19" name="Content Placeholder 2">
                <a:extLst>
                  <a:ext uri="{FF2B5EF4-FFF2-40B4-BE49-F238E27FC236}">
                    <a16:creationId xmlns:a16="http://schemas.microsoft.com/office/drawing/2014/main" xmlns:a14="http://schemas.microsoft.com/office/drawing/2010/main" xmlns="" id="{83E7C4D7-F4C4-4F6C-87A6-8260675AB9E9}"/>
                  </a:ext>
                </a:extLst>
              </p:cNvPr>
              <p:cNvSpPr txBox="1">
                <a:spLocks noRot="1" noChangeAspect="1" noMove="1" noResize="1" noEditPoints="1" noAdjustHandles="1" noChangeArrowheads="1" noChangeShapeType="1" noTextEdit="1"/>
              </p:cNvSpPr>
              <p:nvPr/>
            </p:nvSpPr>
            <p:spPr>
              <a:xfrm>
                <a:off x="147679" y="0"/>
                <a:ext cx="11951976" cy="2376967"/>
              </a:xfrm>
              <a:prstGeom prst="rect">
                <a:avLst/>
              </a:prstGeom>
              <a:blipFill rotWithShape="1">
                <a:blip r:embed="rId6"/>
                <a:stretch>
                  <a:fillRect l="-1223" t="-5612" r="-1274"/>
                </a:stretch>
              </a:blipFill>
              <a:ln>
                <a:solidFill>
                  <a:srgbClr val="0000CC"/>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a:extLst>
                  <a:ext uri="{FF2B5EF4-FFF2-40B4-BE49-F238E27FC236}">
                    <a16:creationId xmlns="" xmlns:a16="http://schemas.microsoft.com/office/drawing/2014/main" id="{0CCF8AB6-AFDC-49F5-9E48-38F7352170C5}"/>
                  </a:ext>
                </a:extLst>
              </p:cNvPr>
              <p:cNvSpPr txBox="1">
                <a:spLocks/>
              </p:cNvSpPr>
              <p:nvPr/>
            </p:nvSpPr>
            <p:spPr>
              <a:xfrm>
                <a:off x="161099" y="2416033"/>
                <a:ext cx="11938556" cy="4290084"/>
              </a:xfrm>
              <a:prstGeom prst="rect">
                <a:avLst/>
              </a:prstGeom>
              <a:solidFill>
                <a:srgbClr val="CCFFFF"/>
              </a:solidFill>
              <a:ln>
                <a:solidFill>
                  <a:srgbClr val="0000CC"/>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sym typeface="Wingdings" panose="05000000000000000000" pitchFamily="2" charset="2"/>
                  </a:rPr>
                  <a:t>. </a:t>
                </a:r>
                <a:r>
                  <a:rPr lang="en-US" b="1" dirty="0" err="1">
                    <a:solidFill>
                      <a:srgbClr val="FF0000"/>
                    </a:solidFill>
                  </a:rPr>
                  <a:t>Lời</a:t>
                </a:r>
                <a:r>
                  <a:rPr lang="en-US" b="1" dirty="0">
                    <a:solidFill>
                      <a:srgbClr val="FF0000"/>
                    </a:solidFill>
                  </a:rPr>
                  <a:t> </a:t>
                </a:r>
                <a:r>
                  <a:rPr lang="en-US" b="1" dirty="0" err="1">
                    <a:solidFill>
                      <a:srgbClr val="FF0000"/>
                    </a:solidFill>
                  </a:rPr>
                  <a:t>giải</a:t>
                </a:r>
                <a:r>
                  <a:rPr lang="en-US" b="1" dirty="0">
                    <a:solidFill>
                      <a:srgbClr val="FF0000"/>
                    </a:solidFill>
                  </a:rPr>
                  <a:t>: </a:t>
                </a:r>
              </a:p>
              <a:p>
                <a:pPr marL="512763" indent="-512763"/>
                <a:r>
                  <a:rPr lang="en-US" b="1" dirty="0">
                    <a:solidFill>
                      <a:srgbClr val="FF0000"/>
                    </a:solidFill>
                  </a:rPr>
                  <a:t>a)</a:t>
                </a:r>
                <a:r>
                  <a:rPr lang="en-US" dirty="0">
                    <a:solidFill>
                      <a:srgbClr val="FF0000"/>
                    </a:solidFill>
                  </a:rPr>
                  <a:t> </a:t>
                </a:r>
                <a:r>
                  <a:rPr lang="en-US" dirty="0"/>
                  <a:t>Ta </a:t>
                </a:r>
                <a:r>
                  <a:rPr lang="en-US" dirty="0" err="1"/>
                  <a:t>có</a:t>
                </a:r>
                <a:r>
                  <a:rPr lang="en-US" dirty="0"/>
                  <a:t> </a:t>
                </a:r>
                <a14:m>
                  <m:oMath xmlns:m="http://schemas.openxmlformats.org/officeDocument/2006/math">
                    <m:d>
                      <m:dPr>
                        <m:begChr m:val="|"/>
                        <m:endChr m:val="|"/>
                        <m:ctrlPr>
                          <a:rPr lang="en-US" i="1">
                            <a:latin typeface="Cambria Math"/>
                          </a:rPr>
                        </m:ctrlPr>
                      </m:dPr>
                      <m:e>
                        <m:sSup>
                          <m:sSupPr>
                            <m:ctrlPr>
                              <a:rPr lang="en-US" i="1">
                                <a:latin typeface="Cambria Math"/>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𝑥</m:t>
                        </m:r>
                      </m:e>
                    </m:d>
                    <m:r>
                      <a:rPr lang="en-US" i="1">
                        <a:latin typeface="Cambria Math" panose="02040503050406030204" pitchFamily="18" charset="0"/>
                      </a:rPr>
                      <m:t>≥</m:t>
                    </m:r>
                    <m:r>
                      <a:rPr lang="en-US">
                        <a:latin typeface="Cambria Math" panose="02040503050406030204" pitchFamily="18" charset="0"/>
                      </a:rPr>
                      <m:t>0</m:t>
                    </m:r>
                    <m:r>
                      <a:rPr lang="en-US" i="1">
                        <a:latin typeface="Cambria Math" panose="02040503050406030204" pitchFamily="18" charset="0"/>
                      </a:rPr>
                      <m:t>⇒</m:t>
                    </m:r>
                    <m:d>
                      <m:dPr>
                        <m:begChr m:val="|"/>
                        <m:endChr m:val="|"/>
                        <m:ctrlPr>
                          <a:rPr lang="en-US" i="1">
                            <a:latin typeface="Cambria Math"/>
                          </a:rPr>
                        </m:ctrlPr>
                      </m:dPr>
                      <m:e>
                        <m:sSup>
                          <m:sSupPr>
                            <m:ctrlPr>
                              <a:rPr lang="en-US" i="1">
                                <a:latin typeface="Cambria Math"/>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i="1">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𝑥</m:t>
                        </m:r>
                      </m:e>
                    </m:d>
                    <m:r>
                      <a:rPr lang="en-US" i="1">
                        <a:latin typeface="Cambria Math" panose="02040503050406030204" pitchFamily="18" charset="0"/>
                      </a:rPr>
                      <m:t>+</m:t>
                    </m:r>
                    <m:r>
                      <a:rPr lang="en-US">
                        <a:latin typeface="Cambria Math" panose="02040503050406030204" pitchFamily="18" charset="0"/>
                      </a:rPr>
                      <m:t>3</m:t>
                    </m:r>
                    <m:r>
                      <a:rPr lang="en-US" i="1">
                        <a:latin typeface="Cambria Math" panose="02040503050406030204" pitchFamily="18" charset="0"/>
                      </a:rPr>
                      <m:t>&gt;</m:t>
                    </m:r>
                    <m:r>
                      <a:rPr lang="en-US">
                        <a:latin typeface="Cambria Math" panose="02040503050406030204" pitchFamily="18" charset="0"/>
                      </a:rPr>
                      <m:t>0</m:t>
                    </m:r>
                  </m:oMath>
                </a14:m>
                <a:r>
                  <a:rPr lang="en-US" dirty="0"/>
                  <a:t> do </a:t>
                </a:r>
                <a:r>
                  <a:rPr lang="en-US" dirty="0" err="1"/>
                  <a:t>đó</a:t>
                </a:r>
                <a:r>
                  <a:rPr lang="en-US" dirty="0"/>
                  <a:t> </a:t>
                </a:r>
                <a:r>
                  <a:rPr lang="en-US" dirty="0" err="1"/>
                  <a:t>bất</a:t>
                </a:r>
                <a:r>
                  <a:rPr lang="en-US" dirty="0"/>
                  <a:t> </a:t>
                </a:r>
                <a:r>
                  <a:rPr lang="en-US" dirty="0" err="1"/>
                  <a:t>phương</a:t>
                </a:r>
                <a:r>
                  <a:rPr lang="en-US" dirty="0"/>
                  <a:t> </a:t>
                </a:r>
                <a:r>
                  <a:rPr lang="en-US" dirty="0" err="1"/>
                  <a:t>trình</a:t>
                </a:r>
                <a:r>
                  <a:rPr lang="en-US" dirty="0"/>
                  <a:t> </a:t>
                </a:r>
                <a:r>
                  <a:rPr lang="en-US" dirty="0" err="1"/>
                  <a:t>vô</a:t>
                </a:r>
                <a:r>
                  <a:rPr lang="en-US" dirty="0"/>
                  <a:t> </a:t>
                </a:r>
                <a:r>
                  <a:rPr lang="en-US" dirty="0" err="1"/>
                  <a:t>nghiệm</a:t>
                </a:r>
                <a:r>
                  <a:rPr lang="en-US" dirty="0"/>
                  <a:t>.</a:t>
                </a:r>
              </a:p>
              <a:p>
                <a:r>
                  <a:rPr lang="en-US" b="1" dirty="0">
                    <a:solidFill>
                      <a:srgbClr val="FF0000"/>
                    </a:solidFill>
                  </a:rPr>
                  <a:t>b)</a:t>
                </a:r>
                <a:r>
                  <a:rPr lang="en-US" dirty="0">
                    <a:solidFill>
                      <a:srgbClr val="FF0000"/>
                    </a:solidFill>
                  </a:rPr>
                  <a:t> </a:t>
                </a:r>
                <a:r>
                  <a:rPr lang="en-US" dirty="0"/>
                  <a:t>ĐKXĐ: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&gt;</m:t>
                    </m:r>
                    <m:r>
                      <a:rPr lang="en-US">
                        <a:latin typeface="Cambria Math" panose="02040503050406030204" pitchFamily="18" charset="0"/>
                      </a:rPr>
                      <m:t>0</m:t>
                    </m:r>
                  </m:oMath>
                </a14:m>
                <a:r>
                  <a:rPr lang="en-US" dirty="0"/>
                  <a:t>.</a:t>
                </a:r>
              </a:p>
              <a:p>
                <a:pPr marL="457200" lvl="0"/>
                <a:r>
                  <a:rPr lang="en-US" b="1" dirty="0">
                    <a:solidFill>
                      <a:srgbClr val="FF0000"/>
                    </a:solidFill>
                    <a:sym typeface="Wingdings" panose="05000000000000000000" pitchFamily="2" charset="2"/>
                  </a:rPr>
                  <a:t> </a:t>
                </a:r>
                <a:r>
                  <a:rPr lang="en-US" dirty="0" err="1"/>
                  <a:t>Áp</a:t>
                </a:r>
                <a:r>
                  <a:rPr lang="en-US" dirty="0"/>
                  <a:t> </a:t>
                </a:r>
                <a:r>
                  <a:rPr lang="en-US" dirty="0" err="1"/>
                  <a:t>dụng</a:t>
                </a:r>
                <a:r>
                  <a:rPr lang="en-US" dirty="0"/>
                  <a:t> BĐT </a:t>
                </a:r>
                <a:r>
                  <a:rPr lang="en-US" dirty="0" err="1"/>
                  <a:t>C</a:t>
                </a:r>
                <a:r>
                  <a:rPr lang="en-US" dirty="0" err="1" smtClean="0"/>
                  <a:t>ôsi</a:t>
                </a:r>
                <a:r>
                  <a:rPr lang="en-US" dirty="0" smtClean="0"/>
                  <a:t> </a:t>
                </a:r>
                <a:r>
                  <a:rPr lang="en-US" dirty="0"/>
                  <a:t>ta </a:t>
                </a:r>
                <a:r>
                  <a:rPr lang="en-US" dirty="0" err="1"/>
                  <a:t>có</a:t>
                </a:r>
                <a:r>
                  <a:rPr lang="en-US" dirty="0"/>
                  <a:t> </a:t>
                </a:r>
                <a14:m>
                  <m:oMath xmlns:m="http://schemas.openxmlformats.org/officeDocument/2006/math">
                    <m:f>
                      <m:fPr>
                        <m:ctrlPr>
                          <a:rPr lang="en-US" i="1">
                            <a:latin typeface="Cambria Math"/>
                          </a:rPr>
                        </m:ctrlPr>
                      </m:fPr>
                      <m:num>
                        <m:rad>
                          <m:radPr>
                            <m:degHide m:val="on"/>
                            <m:ctrlPr>
                              <a:rPr lang="en-US" i="1">
                                <a:latin typeface="Cambria Math"/>
                              </a:rPr>
                            </m:ctrlPr>
                          </m:radPr>
                          <m:deg/>
                          <m:e>
                            <m:r>
                              <a:rPr lang="en-US" i="1">
                                <a:latin typeface="Cambria Math" panose="02040503050406030204" pitchFamily="18" charset="0"/>
                              </a:rPr>
                              <m:t>𝑥</m:t>
                            </m:r>
                          </m:e>
                        </m:rad>
                      </m:num>
                      <m:den>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num>
                      <m:den>
                        <m:rad>
                          <m:radPr>
                            <m:degHide m:val="on"/>
                            <m:ctrlPr>
                              <a:rPr lang="en-US" i="1">
                                <a:latin typeface="Cambria Math"/>
                              </a:rPr>
                            </m:ctrlPr>
                          </m:radPr>
                          <m:deg/>
                          <m:e>
                            <m:r>
                              <a:rPr lang="en-US" i="1">
                                <a:latin typeface="Cambria Math" panose="02040503050406030204" pitchFamily="18" charset="0"/>
                              </a:rPr>
                              <m:t>𝑥</m:t>
                            </m:r>
                          </m:e>
                        </m:rad>
                      </m:den>
                    </m:f>
                    <m:r>
                      <a:rPr lang="en-US" i="1">
                        <a:latin typeface="Cambria Math" panose="02040503050406030204" pitchFamily="18" charset="0"/>
                      </a:rPr>
                      <m:t>≥</m:t>
                    </m:r>
                    <m:r>
                      <a:rPr lang="en-US">
                        <a:latin typeface="Cambria Math" panose="02040503050406030204" pitchFamily="18" charset="0"/>
                      </a:rPr>
                      <m:t>2</m:t>
                    </m:r>
                    <m:rad>
                      <m:radPr>
                        <m:degHide m:val="on"/>
                        <m:ctrlPr>
                          <a:rPr lang="en-US" i="1">
                            <a:latin typeface="Cambria Math"/>
                          </a:rPr>
                        </m:ctrlPr>
                      </m:radPr>
                      <m:deg/>
                      <m:e>
                        <m:f>
                          <m:fPr>
                            <m:ctrlPr>
                              <a:rPr lang="en-US" i="1">
                                <a:latin typeface="Cambria Math"/>
                              </a:rPr>
                            </m:ctrlPr>
                          </m:fPr>
                          <m:num>
                            <m:rad>
                              <m:radPr>
                                <m:degHide m:val="on"/>
                                <m:ctrlPr>
                                  <a:rPr lang="en-US" i="1">
                                    <a:latin typeface="Cambria Math"/>
                                  </a:rPr>
                                </m:ctrlPr>
                              </m:radPr>
                              <m:deg/>
                              <m:e>
                                <m:r>
                                  <a:rPr lang="en-US" i="1">
                                    <a:latin typeface="Cambria Math" panose="02040503050406030204" pitchFamily="18" charset="0"/>
                                  </a:rPr>
                                  <m:t>𝑥</m:t>
                                </m:r>
                              </m:e>
                            </m:rad>
                          </m:num>
                          <m:den>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den>
                        </m:f>
                        <m:r>
                          <a:rPr lang="en-US">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num>
                          <m:den>
                            <m:rad>
                              <m:radPr>
                                <m:degHide m:val="on"/>
                                <m:ctrlPr>
                                  <a:rPr lang="en-US" i="1">
                                    <a:latin typeface="Cambria Math"/>
                                  </a:rPr>
                                </m:ctrlPr>
                              </m:radPr>
                              <m:deg/>
                              <m:e>
                                <m:r>
                                  <a:rPr lang="en-US" i="1">
                                    <a:latin typeface="Cambria Math" panose="02040503050406030204" pitchFamily="18" charset="0"/>
                                  </a:rPr>
                                  <m:t>𝑥</m:t>
                                </m:r>
                              </m:e>
                            </m:rad>
                          </m:den>
                        </m:f>
                      </m:e>
                    </m:rad>
                    <m:r>
                      <a:rPr lang="en-US" i="1">
                        <a:latin typeface="Cambria Math" panose="02040503050406030204" pitchFamily="18" charset="0"/>
                      </a:rPr>
                      <m:t>=</m:t>
                    </m:r>
                    <m:r>
                      <a:rPr lang="en-US">
                        <a:latin typeface="Cambria Math" panose="02040503050406030204" pitchFamily="18" charset="0"/>
                      </a:rPr>
                      <m:t>2</m:t>
                    </m:r>
                  </m:oMath>
                </a14:m>
                <a:endParaRPr lang="en-US" dirty="0"/>
              </a:p>
              <a:p>
                <a:pPr marL="457200" lvl="0"/>
                <a:r>
                  <a:rPr lang="en-US" dirty="0">
                    <a:solidFill>
                      <a:srgbClr val="FF0000"/>
                    </a:solidFill>
                    <a:sym typeface="Wingdings" panose="05000000000000000000" pitchFamily="2" charset="2"/>
                  </a:rPr>
                  <a:t> </a:t>
                </a:r>
                <a:r>
                  <a:rPr lang="en-US" dirty="0" err="1"/>
                  <a:t>Suy</a:t>
                </a:r>
                <a:r>
                  <a:rPr lang="en-US" dirty="0"/>
                  <a:t> ra </a:t>
                </a:r>
                <a:r>
                  <a:rPr lang="en-US" dirty="0" err="1"/>
                  <a:t>bất</a:t>
                </a:r>
                <a:r>
                  <a:rPr lang="en-US" dirty="0"/>
                  <a:t> </a:t>
                </a:r>
                <a:r>
                  <a:rPr lang="en-US" dirty="0" err="1"/>
                  <a:t>phương</a:t>
                </a:r>
                <a:r>
                  <a:rPr lang="en-US" dirty="0"/>
                  <a:t> </a:t>
                </a:r>
                <a:r>
                  <a:rPr lang="en-US" dirty="0" err="1"/>
                  <a:t>trình</a:t>
                </a:r>
                <a:r>
                  <a:rPr lang="en-US" dirty="0"/>
                  <a:t> </a:t>
                </a:r>
                <a:r>
                  <a:rPr lang="en-US" dirty="0" err="1"/>
                  <a:t>vô</a:t>
                </a:r>
                <a:r>
                  <a:rPr lang="en-US" dirty="0"/>
                  <a:t> </a:t>
                </a:r>
                <a:r>
                  <a:rPr lang="en-US" dirty="0" err="1"/>
                  <a:t>nghiệm</a:t>
                </a:r>
                <a:r>
                  <a:rPr lang="en-US" dirty="0"/>
                  <a:t>.</a:t>
                </a:r>
              </a:p>
            </p:txBody>
          </p:sp>
        </mc:Choice>
        <mc:Fallback xmlns="">
          <p:sp>
            <p:nvSpPr>
              <p:cNvPr id="15" name="Content Placeholder 2">
                <a:extLst>
                  <a:ext uri="{FF2B5EF4-FFF2-40B4-BE49-F238E27FC236}">
                    <a16:creationId xmlns:a16="http://schemas.microsoft.com/office/drawing/2014/main" xmlns:a14="http://schemas.microsoft.com/office/drawing/2010/main" xmlns="" id="{0CCF8AB6-AFDC-49F5-9E48-38F7352170C5}"/>
                  </a:ext>
                </a:extLst>
              </p:cNvPr>
              <p:cNvSpPr txBox="1">
                <a:spLocks noRot="1" noChangeAspect="1" noMove="1" noResize="1" noEditPoints="1" noAdjustHandles="1" noChangeArrowheads="1" noChangeShapeType="1" noTextEdit="1"/>
              </p:cNvSpPr>
              <p:nvPr/>
            </p:nvSpPr>
            <p:spPr>
              <a:xfrm>
                <a:off x="161099" y="2416033"/>
                <a:ext cx="11938556" cy="4290084"/>
              </a:xfrm>
              <a:prstGeom prst="rect">
                <a:avLst/>
              </a:prstGeom>
              <a:blipFill rotWithShape="1">
                <a:blip r:embed="rId7"/>
                <a:stretch>
                  <a:fillRect l="-1224" t="-3116"/>
                </a:stretch>
              </a:blipFill>
              <a:ln>
                <a:solidFill>
                  <a:srgbClr val="0000CC"/>
                </a:solidFill>
                <a:prstDash val="sysDot"/>
              </a:ln>
            </p:spPr>
            <p:txBody>
              <a:bodyPr/>
              <a:lstStyle/>
              <a:p>
                <a:r>
                  <a:rPr lang="en-US">
                    <a:noFill/>
                  </a:rPr>
                  <a:t> </a:t>
                </a:r>
              </a:p>
            </p:txBody>
          </p:sp>
        </mc:Fallback>
      </mc:AlternateContent>
    </p:spTree>
    <p:extLst>
      <p:ext uri="{BB962C8B-B14F-4D97-AF65-F5344CB8AC3E}">
        <p14:creationId xmlns:p14="http://schemas.microsoft.com/office/powerpoint/2010/main" val="647767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wipe(up)">
                                      <p:cBhvr>
                                        <p:cTn id="7" dur="500"/>
                                        <p:tgtEl>
                                          <p:spTgt spid="1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up)">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wipe(up)">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bg/>
                                          </p:spTgt>
                                        </p:tgtEl>
                                        <p:attrNameLst>
                                          <p:attrName>style.visibility</p:attrName>
                                        </p:attrNameLst>
                                      </p:cBhvr>
                                      <p:to>
                                        <p:strVal val="visible"/>
                                      </p:to>
                                    </p:set>
                                    <p:animEffect transition="in" filter="wipe(up)">
                                      <p:cBhvr>
                                        <p:cTn id="22" dur="500"/>
                                        <p:tgtEl>
                                          <p:spTgt spid="15">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up)">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wipe(up)">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wipe(up)">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wipe(up)">
                                      <p:cBhvr>
                                        <p:cTn id="42" dur="500"/>
                                        <p:tgtEl>
                                          <p:spTgt spid="1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animEffect transition="in" filter="wipe(up)">
                                      <p:cBhvr>
                                        <p:cTn id="4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tmplLst>
          <p:tmpl>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15" grpId="0" build="p" animBg="1">
        <p:tmplLst>
          <p:tmpl>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mc:Choice xmlns:a14="http://schemas.microsoft.com/office/drawing/2010/main" Requires="a14">
          <p:sp>
            <p:nvSpPr>
              <p:cNvPr id="18" name="Content Placeholder 2">
                <a:extLst>
                  <a:ext uri="{FF2B5EF4-FFF2-40B4-BE49-F238E27FC236}">
                    <a16:creationId xmlns="" xmlns:a16="http://schemas.microsoft.com/office/drawing/2014/main" id="{5C607D02-F3EA-4874-B48F-93ED609CEE50}"/>
                  </a:ext>
                </a:extLst>
              </p:cNvPr>
              <p:cNvSpPr txBox="1">
                <a:spLocks/>
              </p:cNvSpPr>
              <p:nvPr/>
            </p:nvSpPr>
            <p:spPr>
              <a:xfrm>
                <a:off x="-689113" y="265043"/>
                <a:ext cx="13967791" cy="6592957"/>
              </a:xfrm>
              <a:prstGeom prst="rect">
                <a:avLst/>
              </a:prstGeom>
              <a:solidFill>
                <a:srgbClr val="FFFFCC"/>
              </a:solidFill>
              <a:ln>
                <a:solidFill>
                  <a:srgbClr val="FFC000"/>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FF0000"/>
                    </a:solidFill>
                  </a:rPr>
                  <a:t>➊.</a:t>
                </a:r>
                <a:r>
                  <a:rPr lang="en-US" b="1" dirty="0">
                    <a:solidFill>
                      <a:srgbClr val="FF0000"/>
                    </a:solidFill>
                  </a:rPr>
                  <a:t> </a:t>
                </a:r>
                <a:r>
                  <a:rPr lang="en-US" b="1" i="1" dirty="0" err="1">
                    <a:solidFill>
                      <a:srgbClr val="FF0000"/>
                    </a:solidFill>
                  </a:rPr>
                  <a:t>Định</a:t>
                </a:r>
                <a:r>
                  <a:rPr lang="en-US" b="1" i="1" dirty="0">
                    <a:solidFill>
                      <a:srgbClr val="FF0000"/>
                    </a:solidFill>
                  </a:rPr>
                  <a:t> </a:t>
                </a:r>
                <a:r>
                  <a:rPr lang="en-US" b="1" i="1" dirty="0" err="1">
                    <a:solidFill>
                      <a:srgbClr val="FF0000"/>
                    </a:solidFill>
                  </a:rPr>
                  <a:t>nghĩa</a:t>
                </a:r>
                <a:r>
                  <a:rPr lang="en-US" b="1" i="1" dirty="0">
                    <a:solidFill>
                      <a:srgbClr val="FF0000"/>
                    </a:solidFill>
                  </a:rPr>
                  <a:t> </a:t>
                </a:r>
                <a:r>
                  <a:rPr lang="en-US" b="1" i="1" dirty="0" err="1">
                    <a:solidFill>
                      <a:srgbClr val="FF0000"/>
                    </a:solidFill>
                  </a:rPr>
                  <a:t>bất</a:t>
                </a:r>
                <a:r>
                  <a:rPr lang="en-US" b="1" i="1" dirty="0">
                    <a:solidFill>
                      <a:srgbClr val="FF0000"/>
                    </a:solidFill>
                  </a:rPr>
                  <a:t> </a:t>
                </a:r>
                <a:r>
                  <a:rPr lang="en-US" b="1" i="1" dirty="0" err="1">
                    <a:solidFill>
                      <a:srgbClr val="FF0000"/>
                    </a:solidFill>
                  </a:rPr>
                  <a:t>phương</a:t>
                </a:r>
                <a:r>
                  <a:rPr lang="en-US" b="1" i="1" dirty="0">
                    <a:solidFill>
                      <a:srgbClr val="FF0000"/>
                    </a:solidFill>
                  </a:rPr>
                  <a:t> </a:t>
                </a:r>
                <a:r>
                  <a:rPr lang="en-US" b="1" i="1" dirty="0" err="1">
                    <a:solidFill>
                      <a:srgbClr val="FF0000"/>
                    </a:solidFill>
                  </a:rPr>
                  <a:t>trình</a:t>
                </a:r>
                <a:r>
                  <a:rPr lang="en-US" b="1" i="1" dirty="0">
                    <a:solidFill>
                      <a:srgbClr val="FF0000"/>
                    </a:solidFill>
                  </a:rPr>
                  <a:t> </a:t>
                </a:r>
                <a:r>
                  <a:rPr lang="en-US" b="1" i="1" dirty="0" err="1">
                    <a:solidFill>
                      <a:srgbClr val="FF0000"/>
                    </a:solidFill>
                  </a:rPr>
                  <a:t>một</a:t>
                </a:r>
                <a:r>
                  <a:rPr lang="en-US" b="1" i="1" dirty="0">
                    <a:solidFill>
                      <a:srgbClr val="FF0000"/>
                    </a:solidFill>
                  </a:rPr>
                  <a:t> </a:t>
                </a:r>
                <a:r>
                  <a:rPr lang="en-US" b="1" i="1" dirty="0" err="1">
                    <a:solidFill>
                      <a:srgbClr val="FF0000"/>
                    </a:solidFill>
                  </a:rPr>
                  <a:t>ẩn</a:t>
                </a:r>
                <a:endParaRPr lang="en-US" b="1" i="1" dirty="0">
                  <a:solidFill>
                    <a:srgbClr val="FF0000"/>
                  </a:solidFill>
                </a:endParaRPr>
              </a:p>
              <a:p>
                <a:r>
                  <a:rPr lang="nl-NL" dirty="0">
                    <a:solidFill>
                      <a:srgbClr val="FF0000"/>
                    </a:solidFill>
                    <a:latin typeface="Yu Gothic" panose="020B0400000000000000" pitchFamily="34" charset="-128"/>
                    <a:ea typeface="Yu Gothic" panose="020B0400000000000000" pitchFamily="34" charset="-128"/>
                  </a:rPr>
                  <a:t>⦿</a:t>
                </a:r>
                <a:r>
                  <a:rPr lang="nl-NL" dirty="0">
                    <a:latin typeface="Yu Gothic" panose="020B0400000000000000" pitchFamily="34" charset="-128"/>
                    <a:ea typeface="Yu Gothic" panose="020B0400000000000000" pitchFamily="34" charset="-128"/>
                  </a:rPr>
                  <a:t> </a:t>
                </a:r>
                <a:r>
                  <a:rPr lang="nl-NL" dirty="0"/>
                  <a:t>Cho hai hàm số </a:t>
                </a:r>
                <a14:m>
                  <m:oMath xmlns:m="http://schemas.openxmlformats.org/officeDocument/2006/math">
                    <m:r>
                      <a:rPr lang="nl-NL" i="1">
                        <a:latin typeface="Cambria Math" panose="02040503050406030204" pitchFamily="18" charset="0"/>
                      </a:rPr>
                      <m:t>𝑦</m:t>
                    </m:r>
                    <m:r>
                      <a:rPr lang="nl-NL" i="1">
                        <a:latin typeface="Cambria Math" panose="02040503050406030204" pitchFamily="18" charset="0"/>
                      </a:rPr>
                      <m:t>=</m:t>
                    </m:r>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oMath>
                </a14:m>
                <a:r>
                  <a:rPr lang="nl-NL" dirty="0"/>
                  <a:t> và </a:t>
                </a:r>
                <a14:m>
                  <m:oMath xmlns:m="http://schemas.openxmlformats.org/officeDocument/2006/math">
                    <m:r>
                      <a:rPr lang="nl-NL" i="1">
                        <a:latin typeface="Cambria Math" panose="02040503050406030204" pitchFamily="18" charset="0"/>
                      </a:rPr>
                      <m:t>𝑦</m:t>
                    </m:r>
                    <m:r>
                      <a:rPr lang="nl-NL" i="1">
                        <a:latin typeface="Cambria Math" panose="02040503050406030204" pitchFamily="18" charset="0"/>
                      </a:rPr>
                      <m:t>=</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oMath>
                </a14:m>
                <a:r>
                  <a:rPr lang="nl-NL" dirty="0"/>
                  <a:t> có tập xác định lần lượt là </a:t>
                </a:r>
                <a14:m>
                  <m:oMath xmlns:m="http://schemas.openxmlformats.org/officeDocument/2006/math">
                    <m:sSub>
                      <m:sSubPr>
                        <m:ctrlPr>
                          <a:rPr lang="en-US" i="1">
                            <a:latin typeface="Cambria Math"/>
                          </a:rPr>
                        </m:ctrlPr>
                      </m:sSubPr>
                      <m:e>
                        <m:r>
                          <m:rPr>
                            <m:sty m:val="p"/>
                          </m:rPr>
                          <a:rPr lang="nl-NL">
                            <a:latin typeface="Cambria Math" panose="02040503050406030204" pitchFamily="18" charset="0"/>
                          </a:rPr>
                          <m:t>D</m:t>
                        </m:r>
                      </m:e>
                      <m:sub>
                        <m:r>
                          <a:rPr lang="nl-NL" i="1">
                            <a:latin typeface="Cambria Math" panose="02040503050406030204" pitchFamily="18" charset="0"/>
                          </a:rPr>
                          <m:t>𝑓</m:t>
                        </m:r>
                      </m:sub>
                    </m:sSub>
                  </m:oMath>
                </a14:m>
                <a:r>
                  <a:rPr lang="nl-NL" dirty="0"/>
                  <a:t> và </a:t>
                </a:r>
                <a14:m>
                  <m:oMath xmlns:m="http://schemas.openxmlformats.org/officeDocument/2006/math">
                    <m:sSub>
                      <m:sSubPr>
                        <m:ctrlPr>
                          <a:rPr lang="en-US" i="1">
                            <a:latin typeface="Cambria Math"/>
                          </a:rPr>
                        </m:ctrlPr>
                      </m:sSubPr>
                      <m:e>
                        <m:r>
                          <m:rPr>
                            <m:sty m:val="p"/>
                          </m:rPr>
                          <a:rPr lang="nl-NL">
                            <a:latin typeface="Cambria Math" panose="02040503050406030204" pitchFamily="18" charset="0"/>
                          </a:rPr>
                          <m:t>D</m:t>
                        </m:r>
                      </m:e>
                      <m:sub>
                        <m:r>
                          <a:rPr lang="nl-NL" i="1">
                            <a:latin typeface="Cambria Math" panose="02040503050406030204" pitchFamily="18" charset="0"/>
                          </a:rPr>
                          <m:t>𝑔</m:t>
                        </m:r>
                      </m:sub>
                    </m:sSub>
                  </m:oMath>
                </a14:m>
                <a:r>
                  <a:rPr lang="nl-NL" dirty="0"/>
                  <a:t>. </a:t>
                </a:r>
              </a:p>
              <a:p>
                <a:pPr marL="747713" indent="-290513" algn="just">
                  <a:buClr>
                    <a:srgbClr val="FF0000"/>
                  </a:buClr>
                  <a:buSzPct val="80000"/>
                  <a:buFont typeface="Wingdings" panose="05000000000000000000" pitchFamily="2" charset="2"/>
                  <a:buChar char="Ø"/>
                </a:pPr>
                <a:r>
                  <a:rPr lang="nl-NL" dirty="0"/>
                  <a:t>Đặt </a:t>
                </a:r>
                <a14:m>
                  <m:oMath xmlns:m="http://schemas.openxmlformats.org/officeDocument/2006/math">
                    <m:r>
                      <m:rPr>
                        <m:sty m:val="p"/>
                      </m:rPr>
                      <a:rPr lang="nl-NL">
                        <a:latin typeface="Cambria Math" panose="02040503050406030204" pitchFamily="18" charset="0"/>
                      </a:rPr>
                      <m:t>D</m:t>
                    </m:r>
                    <m:r>
                      <a:rPr lang="nl-NL" i="1">
                        <a:latin typeface="Cambria Math" panose="02040503050406030204" pitchFamily="18" charset="0"/>
                      </a:rPr>
                      <m:t>=</m:t>
                    </m:r>
                    <m:sSub>
                      <m:sSubPr>
                        <m:ctrlPr>
                          <a:rPr lang="en-US" i="1">
                            <a:latin typeface="Cambria Math"/>
                          </a:rPr>
                        </m:ctrlPr>
                      </m:sSubPr>
                      <m:e>
                        <m:r>
                          <a:rPr lang="nl-NL" i="1">
                            <a:latin typeface="Cambria Math" panose="02040503050406030204" pitchFamily="18" charset="0"/>
                          </a:rPr>
                          <m:t>𝐷</m:t>
                        </m:r>
                      </m:e>
                      <m:sub>
                        <m:r>
                          <a:rPr lang="nl-NL" i="1">
                            <a:latin typeface="Cambria Math" panose="02040503050406030204" pitchFamily="18" charset="0"/>
                          </a:rPr>
                          <m:t>𝑓</m:t>
                        </m:r>
                      </m:sub>
                    </m:sSub>
                    <m:r>
                      <a:rPr lang="nl-NL" i="1">
                        <a:latin typeface="Cambria Math" panose="02040503050406030204" pitchFamily="18" charset="0"/>
                      </a:rPr>
                      <m:t>∩</m:t>
                    </m:r>
                    <m:sSub>
                      <m:sSubPr>
                        <m:ctrlPr>
                          <a:rPr lang="en-US" i="1">
                            <a:latin typeface="Cambria Math"/>
                          </a:rPr>
                        </m:ctrlPr>
                      </m:sSubPr>
                      <m:e>
                        <m:r>
                          <a:rPr lang="nl-NL" i="1">
                            <a:latin typeface="Cambria Math" panose="02040503050406030204" pitchFamily="18" charset="0"/>
                          </a:rPr>
                          <m:t>𝐷</m:t>
                        </m:r>
                      </m:e>
                      <m:sub>
                        <m:r>
                          <a:rPr lang="nl-NL" i="1">
                            <a:latin typeface="Cambria Math" panose="02040503050406030204" pitchFamily="18" charset="0"/>
                          </a:rPr>
                          <m:t>𝑔</m:t>
                        </m:r>
                      </m:sub>
                    </m:sSub>
                  </m:oMath>
                </a14:m>
                <a:r>
                  <a:rPr lang="nl-NL" dirty="0"/>
                  <a:t>.</a:t>
                </a:r>
                <a:endParaRPr lang="en-US" dirty="0"/>
              </a:p>
              <a:p>
                <a:pPr marL="747713" lvl="0" indent="-290513" algn="just">
                  <a:buClr>
                    <a:srgbClr val="FF0000"/>
                  </a:buClr>
                  <a:buSzPct val="80000"/>
                  <a:buFont typeface="Wingdings" panose="05000000000000000000" pitchFamily="2" charset="2"/>
                  <a:buChar char="Ø"/>
                </a:pPr>
                <a:r>
                  <a:rPr lang="nl-NL" dirty="0"/>
                  <a:t>Mệnh đề chứa biến có một trong các dạng </a:t>
                </a:r>
                <a14:m>
                  <m:oMath xmlns:m="http://schemas.openxmlformats.org/officeDocument/2006/math">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oMath>
                </a14:m>
                <a:r>
                  <a:rPr lang="nl-NL" dirty="0"/>
                  <a:t>, </a:t>
                </a:r>
                <a14:m>
                  <m:oMath xmlns:m="http://schemas.openxmlformats.org/officeDocument/2006/math">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&gt;</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oMath>
                </a14:m>
                <a:r>
                  <a:rPr lang="nl-NL" dirty="0"/>
                  <a:t>,  </a:t>
                </a:r>
                <a14:m>
                  <m:oMath xmlns:m="http://schemas.openxmlformats.org/officeDocument/2006/math">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oMath>
                </a14:m>
                <a:r>
                  <a:rPr lang="nl-NL" dirty="0"/>
                  <a:t>, </a:t>
                </a:r>
                <a14:m>
                  <m:oMath xmlns:m="http://schemas.openxmlformats.org/officeDocument/2006/math">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oMath>
                </a14:m>
                <a:r>
                  <a:rPr lang="nl-NL" dirty="0"/>
                  <a:t> được gọi là </a:t>
                </a:r>
                <a:r>
                  <a:rPr lang="nl-NL" b="1" i="1" dirty="0"/>
                  <a:t>bất phương trình một ẩn </a:t>
                </a:r>
                <a:r>
                  <a:rPr lang="nl-NL" dirty="0"/>
                  <a:t>; </a:t>
                </a:r>
                <a14:m>
                  <m:oMath xmlns:m="http://schemas.openxmlformats.org/officeDocument/2006/math">
                    <m:r>
                      <a:rPr lang="nl-NL" i="1">
                        <a:latin typeface="Cambria Math" panose="02040503050406030204" pitchFamily="18" charset="0"/>
                      </a:rPr>
                      <m:t>𝑥</m:t>
                    </m:r>
                  </m:oMath>
                </a14:m>
                <a:r>
                  <a:rPr lang="nl-NL" dirty="0"/>
                  <a:t> được gọi là </a:t>
                </a:r>
                <a:r>
                  <a:rPr lang="nl-NL" b="1" i="1" dirty="0"/>
                  <a:t>ẩn số</a:t>
                </a:r>
                <a:r>
                  <a:rPr lang="nl-NL" dirty="0"/>
                  <a:t> (hay </a:t>
                </a:r>
                <a:r>
                  <a:rPr lang="nl-NL" b="1" i="1" dirty="0"/>
                  <a:t>ẩn</a:t>
                </a:r>
                <a:r>
                  <a:rPr lang="nl-NL" dirty="0"/>
                  <a:t>) và </a:t>
                </a:r>
                <a14:m>
                  <m:oMath xmlns:m="http://schemas.openxmlformats.org/officeDocument/2006/math">
                    <m:r>
                      <m:rPr>
                        <m:sty m:val="p"/>
                      </m:rPr>
                      <a:rPr lang="nl-NL">
                        <a:latin typeface="Cambria Math" panose="02040503050406030204" pitchFamily="18" charset="0"/>
                      </a:rPr>
                      <m:t>D</m:t>
                    </m:r>
                  </m:oMath>
                </a14:m>
                <a:r>
                  <a:rPr lang="nl-NL" dirty="0"/>
                  <a:t> gọi là tập xác định của bất phương trình.</a:t>
                </a:r>
                <a:endParaRPr lang="en-US" dirty="0"/>
              </a:p>
              <a:p>
                <a:pPr marL="747713" lvl="0" indent="-290513" algn="just">
                  <a:buClr>
                    <a:srgbClr val="FF0000"/>
                  </a:buClr>
                  <a:buSzPct val="80000"/>
                  <a:buFont typeface="Wingdings" panose="05000000000000000000" pitchFamily="2" charset="2"/>
                  <a:buChar char="Ø"/>
                </a:pPr>
                <a14:m>
                  <m:oMath xmlns:m="http://schemas.openxmlformats.org/officeDocument/2006/math">
                    <m:sSub>
                      <m:sSubPr>
                        <m:ctrlPr>
                          <a:rPr lang="en-US" i="1">
                            <a:latin typeface="Cambria Math"/>
                          </a:rPr>
                        </m:ctrlPr>
                      </m:sSubPr>
                      <m:e>
                        <m:r>
                          <a:rPr lang="nl-NL" i="1">
                            <a:latin typeface="Cambria Math" panose="02040503050406030204" pitchFamily="18" charset="0"/>
                          </a:rPr>
                          <m:t>𝑥</m:t>
                        </m:r>
                      </m:e>
                      <m:sub>
                        <m:r>
                          <a:rPr lang="nl-NL">
                            <a:latin typeface="Cambria Math" panose="02040503050406030204" pitchFamily="18" charset="0"/>
                          </a:rPr>
                          <m:t>0</m:t>
                        </m:r>
                      </m:sub>
                    </m:sSub>
                    <m:r>
                      <a:rPr lang="nl-NL" i="1">
                        <a:latin typeface="Cambria Math" panose="02040503050406030204" pitchFamily="18" charset="0"/>
                      </a:rPr>
                      <m:t>∈</m:t>
                    </m:r>
                    <m:r>
                      <a:rPr lang="nl-NL" i="1">
                        <a:latin typeface="Cambria Math" panose="02040503050406030204" pitchFamily="18" charset="0"/>
                      </a:rPr>
                      <m:t>𝐷</m:t>
                    </m:r>
                  </m:oMath>
                </a14:m>
                <a:r>
                  <a:rPr lang="nl-NL" dirty="0"/>
                  <a:t> gọi là một </a:t>
                </a:r>
                <a:r>
                  <a:rPr lang="nl-NL" b="1" i="1" dirty="0"/>
                  <a:t>nghiệm</a:t>
                </a:r>
                <a:r>
                  <a:rPr lang="nl-NL" dirty="0"/>
                  <a:t> của bất phương trình </a:t>
                </a:r>
                <a14:m>
                  <m:oMath xmlns:m="http://schemas.openxmlformats.org/officeDocument/2006/math">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oMath>
                </a14:m>
                <a:r>
                  <a:rPr lang="nl-NL" dirty="0"/>
                  <a:t> nếu </a:t>
                </a:r>
                <a14:m>
                  <m:oMath xmlns:m="http://schemas.openxmlformats.org/officeDocument/2006/math">
                    <m:r>
                      <a:rPr lang="nl-NL" i="1">
                        <a:latin typeface="Cambria Math" panose="02040503050406030204" pitchFamily="18" charset="0"/>
                      </a:rPr>
                      <m:t>𝑓</m:t>
                    </m:r>
                    <m:d>
                      <m:dPr>
                        <m:ctrlPr>
                          <a:rPr lang="en-US" i="1">
                            <a:latin typeface="Cambria Math"/>
                          </a:rPr>
                        </m:ctrlPr>
                      </m:dPr>
                      <m:e>
                        <m:sSub>
                          <m:sSubPr>
                            <m:ctrlPr>
                              <a:rPr lang="en-US" i="1">
                                <a:latin typeface="Cambria Math"/>
                              </a:rPr>
                            </m:ctrlPr>
                          </m:sSubPr>
                          <m:e>
                            <m:r>
                              <a:rPr lang="nl-NL" i="1">
                                <a:latin typeface="Cambria Math" panose="02040503050406030204" pitchFamily="18" charset="0"/>
                              </a:rPr>
                              <m:t>𝑥</m:t>
                            </m:r>
                          </m:e>
                          <m:sub>
                            <m:r>
                              <a:rPr lang="nl-NL">
                                <a:latin typeface="Cambria Math" panose="02040503050406030204" pitchFamily="18" charset="0"/>
                              </a:rPr>
                              <m:t>0</m:t>
                            </m:r>
                          </m:sub>
                        </m:sSub>
                      </m:e>
                    </m:d>
                    <m:r>
                      <a:rPr lang="nl-NL" i="1">
                        <a:latin typeface="Cambria Math" panose="02040503050406030204" pitchFamily="18" charset="0"/>
                      </a:rPr>
                      <m:t>&lt;</m:t>
                    </m:r>
                    <m:r>
                      <a:rPr lang="nl-NL" i="1">
                        <a:latin typeface="Cambria Math" panose="02040503050406030204" pitchFamily="18" charset="0"/>
                      </a:rPr>
                      <m:t>𝑔</m:t>
                    </m:r>
                    <m:d>
                      <m:dPr>
                        <m:ctrlPr>
                          <a:rPr lang="en-US" i="1">
                            <a:latin typeface="Cambria Math"/>
                          </a:rPr>
                        </m:ctrlPr>
                      </m:dPr>
                      <m:e>
                        <m:sSub>
                          <m:sSubPr>
                            <m:ctrlPr>
                              <a:rPr lang="en-US" i="1">
                                <a:latin typeface="Cambria Math"/>
                              </a:rPr>
                            </m:ctrlPr>
                          </m:sSubPr>
                          <m:e>
                            <m:r>
                              <a:rPr lang="nl-NL" i="1">
                                <a:latin typeface="Cambria Math" panose="02040503050406030204" pitchFamily="18" charset="0"/>
                              </a:rPr>
                              <m:t>𝑥</m:t>
                            </m:r>
                          </m:e>
                          <m:sub>
                            <m:r>
                              <a:rPr lang="nl-NL">
                                <a:latin typeface="Cambria Math" panose="02040503050406030204" pitchFamily="18" charset="0"/>
                              </a:rPr>
                              <m:t>0</m:t>
                            </m:r>
                          </m:sub>
                        </m:sSub>
                      </m:e>
                    </m:d>
                  </m:oMath>
                </a14:m>
                <a:r>
                  <a:rPr lang="nl-NL" dirty="0"/>
                  <a:t> là mệnh đề đúng.</a:t>
                </a:r>
                <a:endParaRPr lang="en-US" dirty="0"/>
              </a:p>
              <a:p>
                <a:r>
                  <a:rPr lang="nl-NL" b="1" dirty="0">
                    <a:solidFill>
                      <a:srgbClr val="FF0000"/>
                    </a:solidFill>
                    <a:sym typeface="Wingdings" panose="05000000000000000000" pitchFamily="2" charset="2"/>
                  </a:rPr>
                  <a:t></a:t>
                </a:r>
                <a:r>
                  <a:rPr lang="nl-NL" b="1" i="1" dirty="0"/>
                  <a:t> Giải một bất phương trình</a:t>
                </a:r>
                <a:r>
                  <a:rPr lang="nl-NL" dirty="0"/>
                  <a:t> là tìm tất cả các nghiệm(hay tìm tập nghiệm) của bất phương trình đó</a:t>
                </a:r>
                <a:r>
                  <a:rPr lang="nl-NL" dirty="0" smtClean="0"/>
                  <a:t>.</a:t>
                </a:r>
                <a:endParaRPr lang="en-US" dirty="0"/>
              </a:p>
            </p:txBody>
          </p:sp>
        </mc:Choice>
        <mc:Fallback>
          <p:sp>
            <p:nvSpPr>
              <p:cNvPr id="18" name="Content Placeholder 2">
                <a:extLst>
                  <a:ext uri="{FF2B5EF4-FFF2-40B4-BE49-F238E27FC236}">
                    <a16:creationId xmlns="" xmlns:a16="http://schemas.microsoft.com/office/drawing/2014/main" xmlns:a14="http://schemas.microsoft.com/office/drawing/2010/main" id="{5C607D02-F3EA-4874-B48F-93ED609CEE50}"/>
                  </a:ext>
                </a:extLst>
              </p:cNvPr>
              <p:cNvSpPr txBox="1">
                <a:spLocks noRot="1" noChangeAspect="1" noMove="1" noResize="1" noEditPoints="1" noAdjustHandles="1" noChangeArrowheads="1" noChangeShapeType="1" noTextEdit="1"/>
              </p:cNvSpPr>
              <p:nvPr/>
            </p:nvSpPr>
            <p:spPr>
              <a:xfrm>
                <a:off x="-689113" y="265043"/>
                <a:ext cx="13967791" cy="6592957"/>
              </a:xfrm>
              <a:prstGeom prst="rect">
                <a:avLst/>
              </a:prstGeom>
              <a:blipFill rotWithShape="1">
                <a:blip r:embed="rId5"/>
                <a:stretch>
                  <a:fillRect l="-1090" t="-2306" r="-1047"/>
                </a:stretch>
              </a:blipFill>
              <a:ln>
                <a:solidFill>
                  <a:srgbClr val="FFC000"/>
                </a:solidFill>
                <a:prstDash val="sysDot"/>
              </a:ln>
            </p:spPr>
            <p:txBody>
              <a:bodyPr/>
              <a:lstStyle/>
              <a:p>
                <a:r>
                  <a:rPr lang="en-US">
                    <a:noFill/>
                  </a:rPr>
                  <a:t> </a:t>
                </a:r>
              </a:p>
            </p:txBody>
          </p:sp>
        </mc:Fallback>
      </mc:AlternateContent>
    </p:spTree>
    <p:extLst>
      <p:ext uri="{BB962C8B-B14F-4D97-AF65-F5344CB8AC3E}">
        <p14:creationId xmlns:p14="http://schemas.microsoft.com/office/powerpoint/2010/main" val="37807930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up)">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up)">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up)">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up)">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up)">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wipe(up)">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up)">
                                      <p:cBhvr>
                                        <p:cTn id="3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xmlns:a14="http://schemas.microsoft.com/office/drawing/2010/main">
        <mc:Choice Requires="a14">
          <p:sp>
            <p:nvSpPr>
              <p:cNvPr id="18" name="Content Placeholder 2">
                <a:extLst>
                  <a:ext uri="{FF2B5EF4-FFF2-40B4-BE49-F238E27FC236}">
                    <a16:creationId xmlns="" xmlns:a16="http://schemas.microsoft.com/office/drawing/2014/main" id="{5C607D02-F3EA-4874-B48F-93ED609CEE50}"/>
                  </a:ext>
                </a:extLst>
              </p:cNvPr>
              <p:cNvSpPr txBox="1">
                <a:spLocks/>
              </p:cNvSpPr>
              <p:nvPr/>
            </p:nvSpPr>
            <p:spPr>
              <a:xfrm>
                <a:off x="173402" y="251792"/>
                <a:ext cx="11912833" cy="6408606"/>
              </a:xfrm>
              <a:prstGeom prst="rect">
                <a:avLst/>
              </a:prstGeom>
              <a:solidFill>
                <a:srgbClr val="FFFFCC"/>
              </a:solidFill>
              <a:ln>
                <a:solidFill>
                  <a:srgbClr val="FFC000"/>
                </a:solidFill>
                <a:prstDash val="sysDot"/>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dirty="0">
                    <a:solidFill>
                      <a:srgbClr val="FF0000"/>
                    </a:solidFill>
                  </a:rPr>
                  <a:t>➋. </a:t>
                </a:r>
                <a:r>
                  <a:rPr lang="en-US" b="1" i="1" dirty="0" err="1">
                    <a:solidFill>
                      <a:srgbClr val="FF0000"/>
                    </a:solidFill>
                  </a:rPr>
                  <a:t>Bất</a:t>
                </a:r>
                <a:r>
                  <a:rPr lang="en-US" b="1" i="1" dirty="0">
                    <a:solidFill>
                      <a:srgbClr val="FF0000"/>
                    </a:solidFill>
                  </a:rPr>
                  <a:t> </a:t>
                </a:r>
                <a:r>
                  <a:rPr lang="en-US" b="1" i="1" dirty="0" err="1">
                    <a:solidFill>
                      <a:srgbClr val="FF0000"/>
                    </a:solidFill>
                  </a:rPr>
                  <a:t>phương</a:t>
                </a:r>
                <a:r>
                  <a:rPr lang="en-US" b="1" i="1" dirty="0">
                    <a:solidFill>
                      <a:srgbClr val="FF0000"/>
                    </a:solidFill>
                  </a:rPr>
                  <a:t> </a:t>
                </a:r>
                <a:r>
                  <a:rPr lang="en-US" b="1" i="1" dirty="0" err="1">
                    <a:solidFill>
                      <a:srgbClr val="FF0000"/>
                    </a:solidFill>
                  </a:rPr>
                  <a:t>trình</a:t>
                </a:r>
                <a:r>
                  <a:rPr lang="en-US" b="1" i="1" dirty="0">
                    <a:solidFill>
                      <a:srgbClr val="FF0000"/>
                    </a:solidFill>
                  </a:rPr>
                  <a:t> </a:t>
                </a:r>
                <a:r>
                  <a:rPr lang="en-US" b="1" i="1" dirty="0" err="1">
                    <a:solidFill>
                      <a:srgbClr val="FF0000"/>
                    </a:solidFill>
                  </a:rPr>
                  <a:t>tương</a:t>
                </a:r>
                <a:r>
                  <a:rPr lang="en-US" b="1" i="1" dirty="0">
                    <a:solidFill>
                      <a:srgbClr val="FF0000"/>
                    </a:solidFill>
                  </a:rPr>
                  <a:t> </a:t>
                </a:r>
                <a:r>
                  <a:rPr lang="en-US" b="1" i="1" dirty="0" err="1">
                    <a:solidFill>
                      <a:srgbClr val="FF0000"/>
                    </a:solidFill>
                  </a:rPr>
                  <a:t>đương</a:t>
                </a:r>
                <a:r>
                  <a:rPr lang="en-US" b="1" i="1" dirty="0">
                    <a:solidFill>
                      <a:srgbClr val="FF0000"/>
                    </a:solidFill>
                  </a:rPr>
                  <a:t>, </a:t>
                </a:r>
                <a:r>
                  <a:rPr lang="en-US" b="1" i="1" dirty="0" err="1">
                    <a:solidFill>
                      <a:srgbClr val="FF0000"/>
                    </a:solidFill>
                  </a:rPr>
                  <a:t>biến</a:t>
                </a:r>
                <a:r>
                  <a:rPr lang="en-US" b="1" i="1" dirty="0">
                    <a:solidFill>
                      <a:srgbClr val="FF0000"/>
                    </a:solidFill>
                  </a:rPr>
                  <a:t> </a:t>
                </a:r>
                <a:r>
                  <a:rPr lang="en-US" b="1" i="1" dirty="0" err="1">
                    <a:solidFill>
                      <a:srgbClr val="FF0000"/>
                    </a:solidFill>
                  </a:rPr>
                  <a:t>đổi</a:t>
                </a:r>
                <a:r>
                  <a:rPr lang="en-US" b="1" i="1" dirty="0">
                    <a:solidFill>
                      <a:srgbClr val="FF0000"/>
                    </a:solidFill>
                  </a:rPr>
                  <a:t> </a:t>
                </a:r>
                <a:r>
                  <a:rPr lang="en-US" b="1" i="1" dirty="0" err="1">
                    <a:solidFill>
                      <a:srgbClr val="FF0000"/>
                    </a:solidFill>
                  </a:rPr>
                  <a:t>tương</a:t>
                </a:r>
                <a:r>
                  <a:rPr lang="en-US" b="1" i="1" dirty="0">
                    <a:solidFill>
                      <a:srgbClr val="FF0000"/>
                    </a:solidFill>
                  </a:rPr>
                  <a:t> </a:t>
                </a:r>
                <a:r>
                  <a:rPr lang="en-US" b="1" i="1" dirty="0" err="1">
                    <a:solidFill>
                      <a:srgbClr val="FF0000"/>
                    </a:solidFill>
                  </a:rPr>
                  <a:t>đương</a:t>
                </a:r>
                <a:r>
                  <a:rPr lang="en-US" b="1" i="1" dirty="0">
                    <a:solidFill>
                      <a:srgbClr val="FF0000"/>
                    </a:solidFill>
                  </a:rPr>
                  <a:t> </a:t>
                </a:r>
                <a:r>
                  <a:rPr lang="en-US" b="1" i="1" dirty="0" err="1">
                    <a:solidFill>
                      <a:srgbClr val="FF0000"/>
                    </a:solidFill>
                  </a:rPr>
                  <a:t>các</a:t>
                </a:r>
                <a:r>
                  <a:rPr lang="en-US" b="1" i="1" dirty="0">
                    <a:solidFill>
                      <a:srgbClr val="FF0000"/>
                    </a:solidFill>
                  </a:rPr>
                  <a:t> BPT </a:t>
                </a:r>
              </a:p>
              <a:p>
                <a:pPr marL="568325" indent="-568325"/>
                <a:r>
                  <a:rPr lang="en-US" b="1" dirty="0">
                    <a:solidFill>
                      <a:srgbClr val="FF0000"/>
                    </a:solidFill>
                  </a:rPr>
                  <a:t>ⓐ.</a:t>
                </a:r>
                <a:r>
                  <a:rPr lang="en-US" b="1" dirty="0"/>
                  <a:t> </a:t>
                </a:r>
                <a:r>
                  <a:rPr lang="en-US" b="1" dirty="0" err="1"/>
                  <a:t>Định</a:t>
                </a:r>
                <a:r>
                  <a:rPr lang="en-US" b="1" dirty="0"/>
                  <a:t> </a:t>
                </a:r>
                <a:r>
                  <a:rPr lang="en-US" b="1" dirty="0" err="1"/>
                  <a:t>nghĩa</a:t>
                </a:r>
                <a:r>
                  <a:rPr lang="en-US" b="1" dirty="0"/>
                  <a:t>:</a:t>
                </a:r>
                <a:r>
                  <a:rPr lang="en-US" dirty="0"/>
                  <a:t> Hai </a:t>
                </a:r>
                <a:r>
                  <a:rPr lang="en-US" dirty="0" err="1"/>
                  <a:t>bất</a:t>
                </a:r>
                <a:r>
                  <a:rPr lang="en-US" dirty="0"/>
                  <a:t> </a:t>
                </a:r>
                <a:r>
                  <a:rPr lang="en-US" dirty="0" err="1"/>
                  <a:t>phương</a:t>
                </a:r>
                <a:r>
                  <a:rPr lang="en-US" dirty="0"/>
                  <a:t> </a:t>
                </a:r>
                <a:r>
                  <a:rPr lang="en-US" dirty="0" err="1"/>
                  <a:t>trình</a:t>
                </a:r>
                <a:r>
                  <a:rPr lang="en-US" dirty="0"/>
                  <a:t> (</a:t>
                </a:r>
                <a:r>
                  <a:rPr lang="en-US" dirty="0" err="1"/>
                  <a:t>cùng</a:t>
                </a:r>
                <a:r>
                  <a:rPr lang="en-US" dirty="0"/>
                  <a:t> </a:t>
                </a:r>
                <a:r>
                  <a:rPr lang="en-US" dirty="0" err="1"/>
                  <a:t>ẩn</a:t>
                </a:r>
                <a:r>
                  <a:rPr lang="en-US" dirty="0"/>
                  <a:t>) </a:t>
                </a:r>
                <a:r>
                  <a:rPr lang="en-US" dirty="0" err="1"/>
                  <a:t>được</a:t>
                </a:r>
                <a:r>
                  <a:rPr lang="en-US" dirty="0"/>
                  <a:t> </a:t>
                </a:r>
                <a:r>
                  <a:rPr lang="en-US" dirty="0" err="1"/>
                  <a:t>gọi</a:t>
                </a:r>
                <a:r>
                  <a:rPr lang="en-US" dirty="0"/>
                  <a:t> </a:t>
                </a:r>
                <a:r>
                  <a:rPr lang="en-US" dirty="0" err="1"/>
                  <a:t>là</a:t>
                </a:r>
                <a:r>
                  <a:rPr lang="en-US" dirty="0"/>
                  <a:t> </a:t>
                </a:r>
                <a:r>
                  <a:rPr lang="en-US" b="1" i="1" dirty="0" err="1"/>
                  <a:t>tương</a:t>
                </a:r>
                <a:r>
                  <a:rPr lang="en-US" b="1" i="1" dirty="0"/>
                  <a:t> </a:t>
                </a:r>
                <a:r>
                  <a:rPr lang="en-US" b="1" i="1" dirty="0" err="1"/>
                  <a:t>đương</a:t>
                </a:r>
                <a:r>
                  <a:rPr lang="en-US" dirty="0"/>
                  <a:t> </a:t>
                </a:r>
                <a:r>
                  <a:rPr lang="en-US" dirty="0" err="1"/>
                  <a:t>nếu</a:t>
                </a:r>
                <a:r>
                  <a:rPr lang="en-US" dirty="0"/>
                  <a:t> </a:t>
                </a:r>
                <a:r>
                  <a:rPr lang="en-US" dirty="0" err="1"/>
                  <a:t>chúng</a:t>
                </a:r>
                <a:r>
                  <a:rPr lang="en-US" dirty="0"/>
                  <a:t> </a:t>
                </a:r>
                <a:r>
                  <a:rPr lang="en-US" dirty="0" err="1"/>
                  <a:t>có</a:t>
                </a:r>
                <a:r>
                  <a:rPr lang="en-US" dirty="0"/>
                  <a:t> </a:t>
                </a:r>
                <a:r>
                  <a:rPr lang="en-US" dirty="0" err="1"/>
                  <a:t>cùng</a:t>
                </a:r>
                <a:r>
                  <a:rPr lang="en-US" dirty="0"/>
                  <a:t> </a:t>
                </a:r>
                <a:r>
                  <a:rPr lang="en-US" dirty="0" err="1"/>
                  <a:t>tập</a:t>
                </a:r>
                <a:r>
                  <a:rPr lang="en-US" dirty="0"/>
                  <a:t> </a:t>
                </a:r>
                <a:r>
                  <a:rPr lang="en-US" dirty="0" err="1"/>
                  <a:t>nghiệm</a:t>
                </a:r>
                <a:r>
                  <a:rPr lang="en-US" dirty="0"/>
                  <a:t>.</a:t>
                </a:r>
              </a:p>
              <a:p>
                <a:pPr marL="858838" lvl="0" indent="-457200" algn="just">
                  <a:buClr>
                    <a:srgbClr val="FF0000"/>
                  </a:buClr>
                  <a:buSzPct val="80000"/>
                  <a:buFont typeface="Wingdings" panose="05000000000000000000" pitchFamily="2" charset="2"/>
                  <a:buChar char="Ø"/>
                </a:pPr>
                <a:r>
                  <a:rPr lang="en-US" dirty="0" err="1"/>
                  <a:t>Kí</a:t>
                </a:r>
                <a:r>
                  <a:rPr lang="en-US" dirty="0"/>
                  <a:t> </a:t>
                </a:r>
                <a:r>
                  <a:rPr lang="en-US" dirty="0" err="1"/>
                  <a:t>hiệu</a:t>
                </a:r>
                <a:r>
                  <a:rPr lang="en-US" dirty="0"/>
                  <a:t>: </a:t>
                </a:r>
                <a:r>
                  <a:rPr lang="en-US" dirty="0" err="1"/>
                  <a:t>Nếu</a:t>
                </a:r>
                <a:r>
                  <a:rPr lang="en-US" dirty="0"/>
                  <a:t> </a:t>
                </a:r>
                <a14:m>
                  <m:oMath xmlns:m="http://schemas.openxmlformats.org/officeDocument/2006/math">
                    <m:sSub>
                      <m:sSubPr>
                        <m:ctrlPr>
                          <a:rPr lang="en-US" i="1">
                            <a:latin typeface="Cambria Math"/>
                          </a:rPr>
                        </m:ctrlPr>
                      </m:sSubPr>
                      <m:e>
                        <m:r>
                          <a:rPr lang="nl-NL" i="1">
                            <a:latin typeface="Cambria Math" panose="02040503050406030204" pitchFamily="18" charset="0"/>
                          </a:rPr>
                          <m:t>𝑓</m:t>
                        </m:r>
                      </m:e>
                      <m:sub>
                        <m:r>
                          <a:rPr lang="nl-NL">
                            <a:latin typeface="Cambria Math" panose="02040503050406030204" pitchFamily="18" charset="0"/>
                          </a:rPr>
                          <m:t>1</m:t>
                        </m:r>
                      </m:sub>
                    </m:sSub>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sSub>
                      <m:sSubPr>
                        <m:ctrlPr>
                          <a:rPr lang="en-US" i="1">
                            <a:latin typeface="Cambria Math"/>
                          </a:rPr>
                        </m:ctrlPr>
                      </m:sSubPr>
                      <m:e>
                        <m:r>
                          <a:rPr lang="nl-NL" i="1">
                            <a:latin typeface="Cambria Math" panose="02040503050406030204" pitchFamily="18" charset="0"/>
                          </a:rPr>
                          <m:t>𝑔</m:t>
                        </m:r>
                      </m:e>
                      <m:sub>
                        <m:r>
                          <a:rPr lang="nl-NL">
                            <a:latin typeface="Cambria Math" panose="02040503050406030204" pitchFamily="18" charset="0"/>
                          </a:rPr>
                          <m:t>1</m:t>
                        </m:r>
                      </m:sub>
                    </m:sSub>
                    <m:d>
                      <m:dPr>
                        <m:ctrlPr>
                          <a:rPr lang="en-US" i="1">
                            <a:latin typeface="Cambria Math"/>
                          </a:rPr>
                        </m:ctrlPr>
                      </m:dPr>
                      <m:e>
                        <m:r>
                          <a:rPr lang="nl-NL" i="1">
                            <a:latin typeface="Cambria Math" panose="02040503050406030204" pitchFamily="18" charset="0"/>
                          </a:rPr>
                          <m:t>𝑥</m:t>
                        </m:r>
                      </m:e>
                    </m:d>
                  </m:oMath>
                </a14:m>
                <a:r>
                  <a:rPr lang="nl-NL" dirty="0"/>
                  <a:t> tương đương với </a:t>
                </a:r>
                <a14:m>
                  <m:oMath xmlns:m="http://schemas.openxmlformats.org/officeDocument/2006/math">
                    <m:sSub>
                      <m:sSubPr>
                        <m:ctrlPr>
                          <a:rPr lang="en-US" i="1">
                            <a:latin typeface="Cambria Math"/>
                          </a:rPr>
                        </m:ctrlPr>
                      </m:sSubPr>
                      <m:e>
                        <m:r>
                          <a:rPr lang="nl-NL" i="1">
                            <a:latin typeface="Cambria Math" panose="02040503050406030204" pitchFamily="18" charset="0"/>
                          </a:rPr>
                          <m:t>𝑓</m:t>
                        </m:r>
                      </m:e>
                      <m:sub>
                        <m:r>
                          <a:rPr lang="nl-NL">
                            <a:latin typeface="Cambria Math" panose="02040503050406030204" pitchFamily="18" charset="0"/>
                          </a:rPr>
                          <m:t>2</m:t>
                        </m:r>
                      </m:sub>
                    </m:sSub>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sSub>
                      <m:sSubPr>
                        <m:ctrlPr>
                          <a:rPr lang="en-US" i="1">
                            <a:latin typeface="Cambria Math"/>
                          </a:rPr>
                        </m:ctrlPr>
                      </m:sSubPr>
                      <m:e>
                        <m:r>
                          <a:rPr lang="nl-NL" i="1">
                            <a:latin typeface="Cambria Math" panose="02040503050406030204" pitchFamily="18" charset="0"/>
                          </a:rPr>
                          <m:t>𝑔</m:t>
                        </m:r>
                      </m:e>
                      <m:sub>
                        <m:r>
                          <a:rPr lang="nl-NL">
                            <a:latin typeface="Cambria Math" panose="02040503050406030204" pitchFamily="18" charset="0"/>
                          </a:rPr>
                          <m:t>2</m:t>
                        </m:r>
                      </m:sub>
                    </m:sSub>
                    <m:d>
                      <m:dPr>
                        <m:ctrlPr>
                          <a:rPr lang="en-US" i="1">
                            <a:latin typeface="Cambria Math"/>
                          </a:rPr>
                        </m:ctrlPr>
                      </m:dPr>
                      <m:e>
                        <m:r>
                          <a:rPr lang="nl-NL" i="1">
                            <a:latin typeface="Cambria Math" panose="02040503050406030204" pitchFamily="18" charset="0"/>
                          </a:rPr>
                          <m:t>𝑥</m:t>
                        </m:r>
                      </m:e>
                    </m:d>
                  </m:oMath>
                </a14:m>
                <a:r>
                  <a:rPr lang="nl-NL" dirty="0"/>
                  <a:t> thì ta viết </a:t>
                </a:r>
                <a14:m>
                  <m:oMath xmlns:m="http://schemas.openxmlformats.org/officeDocument/2006/math">
                    <m:sSub>
                      <m:sSubPr>
                        <m:ctrlPr>
                          <a:rPr lang="en-US" i="1">
                            <a:latin typeface="Cambria Math"/>
                          </a:rPr>
                        </m:ctrlPr>
                      </m:sSubPr>
                      <m:e>
                        <m:r>
                          <a:rPr lang="nl-NL" i="1">
                            <a:latin typeface="Cambria Math" panose="02040503050406030204" pitchFamily="18" charset="0"/>
                          </a:rPr>
                          <m:t>𝑓</m:t>
                        </m:r>
                      </m:e>
                      <m:sub>
                        <m:r>
                          <a:rPr lang="nl-NL">
                            <a:latin typeface="Cambria Math" panose="02040503050406030204" pitchFamily="18" charset="0"/>
                          </a:rPr>
                          <m:t>1</m:t>
                        </m:r>
                      </m:sub>
                    </m:sSub>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sSub>
                      <m:sSubPr>
                        <m:ctrlPr>
                          <a:rPr lang="en-US" i="1">
                            <a:latin typeface="Cambria Math"/>
                          </a:rPr>
                        </m:ctrlPr>
                      </m:sSubPr>
                      <m:e>
                        <m:r>
                          <a:rPr lang="nl-NL" i="1">
                            <a:latin typeface="Cambria Math" panose="02040503050406030204" pitchFamily="18" charset="0"/>
                          </a:rPr>
                          <m:t>𝑔</m:t>
                        </m:r>
                      </m:e>
                      <m:sub>
                        <m:r>
                          <a:rPr lang="nl-NL">
                            <a:latin typeface="Cambria Math" panose="02040503050406030204" pitchFamily="18" charset="0"/>
                          </a:rPr>
                          <m:t>1</m:t>
                        </m:r>
                      </m:sub>
                    </m:sSub>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m:t>
                    </m:r>
                    <m:sSub>
                      <m:sSubPr>
                        <m:ctrlPr>
                          <a:rPr lang="en-US" i="1">
                            <a:latin typeface="Cambria Math"/>
                          </a:rPr>
                        </m:ctrlPr>
                      </m:sSubPr>
                      <m:e>
                        <m:r>
                          <a:rPr lang="nl-NL" i="1">
                            <a:latin typeface="Cambria Math" panose="02040503050406030204" pitchFamily="18" charset="0"/>
                          </a:rPr>
                          <m:t>𝑓</m:t>
                        </m:r>
                      </m:e>
                      <m:sub>
                        <m:r>
                          <a:rPr lang="nl-NL">
                            <a:latin typeface="Cambria Math" panose="02040503050406030204" pitchFamily="18" charset="0"/>
                          </a:rPr>
                          <m:t>2</m:t>
                        </m:r>
                      </m:sub>
                    </m:sSub>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sSub>
                      <m:sSubPr>
                        <m:ctrlPr>
                          <a:rPr lang="en-US" i="1">
                            <a:latin typeface="Cambria Math"/>
                          </a:rPr>
                        </m:ctrlPr>
                      </m:sSubPr>
                      <m:e>
                        <m:r>
                          <a:rPr lang="nl-NL" i="1">
                            <a:latin typeface="Cambria Math" panose="02040503050406030204" pitchFamily="18" charset="0"/>
                          </a:rPr>
                          <m:t>𝑔</m:t>
                        </m:r>
                      </m:e>
                      <m:sub>
                        <m:r>
                          <a:rPr lang="nl-NL">
                            <a:latin typeface="Cambria Math" panose="02040503050406030204" pitchFamily="18" charset="0"/>
                          </a:rPr>
                          <m:t>2</m:t>
                        </m:r>
                      </m:sub>
                    </m:sSub>
                    <m:d>
                      <m:dPr>
                        <m:ctrlPr>
                          <a:rPr lang="en-US" i="1">
                            <a:latin typeface="Cambria Math"/>
                          </a:rPr>
                        </m:ctrlPr>
                      </m:dPr>
                      <m:e>
                        <m:r>
                          <a:rPr lang="nl-NL" i="1">
                            <a:latin typeface="Cambria Math" panose="02040503050406030204" pitchFamily="18" charset="0"/>
                          </a:rPr>
                          <m:t>𝑥</m:t>
                        </m:r>
                      </m:e>
                    </m:d>
                  </m:oMath>
                </a14:m>
                <a:endParaRPr lang="en-US" dirty="0"/>
              </a:p>
              <a:p>
                <a:pPr marL="858838" lvl="0" indent="-457200" algn="just">
                  <a:buClr>
                    <a:srgbClr val="FF0000"/>
                  </a:buClr>
                  <a:buSzPct val="80000"/>
                  <a:buFont typeface="Wingdings" panose="05000000000000000000" pitchFamily="2" charset="2"/>
                  <a:buChar char="Ø"/>
                </a:pPr>
                <a:r>
                  <a:rPr lang="nl-NL" dirty="0"/>
                  <a:t>Phép biến đổi không làm thay đổi tập nghiệm của phương trình gọi là </a:t>
                </a:r>
                <a:r>
                  <a:rPr lang="nl-NL" b="1" i="1" dirty="0"/>
                  <a:t>phép biến đổi tương đương</a:t>
                </a:r>
                <a:r>
                  <a:rPr lang="nl-NL" dirty="0"/>
                  <a:t>.</a:t>
                </a:r>
                <a:endParaRPr lang="en-US" dirty="0"/>
              </a:p>
              <a:p>
                <a:r>
                  <a:rPr lang="en-US" b="1" dirty="0">
                    <a:solidFill>
                      <a:srgbClr val="FF0000"/>
                    </a:solidFill>
                  </a:rPr>
                  <a:t>ⓑ</a:t>
                </a:r>
                <a:r>
                  <a:rPr lang="nl-NL" b="1" dirty="0">
                    <a:solidFill>
                      <a:srgbClr val="FF0000"/>
                    </a:solidFill>
                  </a:rPr>
                  <a:t>. </a:t>
                </a:r>
                <a:r>
                  <a:rPr lang="nl-NL" b="1" dirty="0"/>
                  <a:t>Định lý và hệ quả:</a:t>
                </a:r>
                <a:endParaRPr lang="en-US" dirty="0"/>
              </a:p>
              <a:p>
                <a:pPr marL="568325" algn="just"/>
                <a:r>
                  <a:rPr lang="en-US" b="1" dirty="0">
                    <a:solidFill>
                      <a:srgbClr val="FF0000"/>
                    </a:solidFill>
                  </a:rPr>
                  <a:t>❖</a:t>
                </a:r>
                <a:r>
                  <a:rPr lang="en-US" b="1" dirty="0"/>
                  <a:t> </a:t>
                </a:r>
                <a:r>
                  <a:rPr lang="nl-NL" b="1" i="1" dirty="0"/>
                  <a:t>Định lý 1:</a:t>
                </a:r>
                <a:r>
                  <a:rPr lang="nl-NL" dirty="0"/>
                  <a:t> Cho bất phương trình </a:t>
                </a:r>
                <a14:m>
                  <m:oMath xmlns:m="http://schemas.openxmlformats.org/officeDocument/2006/math">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oMath>
                </a14:m>
                <a:r>
                  <a:rPr lang="nl-NL" dirty="0"/>
                  <a:t> có tập xác định </a:t>
                </a:r>
                <a14:m>
                  <m:oMath xmlns:m="http://schemas.openxmlformats.org/officeDocument/2006/math">
                    <m:r>
                      <m:rPr>
                        <m:sty m:val="p"/>
                      </m:rPr>
                      <a:rPr lang="nl-NL">
                        <a:latin typeface="Cambria Math" panose="02040503050406030204" pitchFamily="18" charset="0"/>
                      </a:rPr>
                      <m:t>D</m:t>
                    </m:r>
                  </m:oMath>
                </a14:m>
                <a:r>
                  <a:rPr lang="nl-NL" dirty="0"/>
                  <a:t>; </a:t>
                </a:r>
                <a14:m>
                  <m:oMath xmlns:m="http://schemas.openxmlformats.org/officeDocument/2006/math">
                    <m:r>
                      <a:rPr lang="nl-NL" i="1">
                        <a:latin typeface="Cambria Math" panose="02040503050406030204" pitchFamily="18" charset="0"/>
                      </a:rPr>
                      <m:t>𝑦</m:t>
                    </m:r>
                    <m:r>
                      <a:rPr lang="nl-NL" i="1">
                        <a:latin typeface="Cambria Math" panose="02040503050406030204" pitchFamily="18" charset="0"/>
                      </a:rPr>
                      <m:t>=</m:t>
                    </m:r>
                    <m:r>
                      <a:rPr lang="nl-NL" i="1">
                        <a:latin typeface="Cambria Math" panose="02040503050406030204" pitchFamily="18" charset="0"/>
                      </a:rPr>
                      <m:t>h</m:t>
                    </m:r>
                    <m:d>
                      <m:dPr>
                        <m:ctrlPr>
                          <a:rPr lang="en-US" i="1">
                            <a:latin typeface="Cambria Math"/>
                          </a:rPr>
                        </m:ctrlPr>
                      </m:dPr>
                      <m:e>
                        <m:r>
                          <a:rPr lang="nl-NL" i="1">
                            <a:latin typeface="Cambria Math" panose="02040503050406030204" pitchFamily="18" charset="0"/>
                          </a:rPr>
                          <m:t>𝑥</m:t>
                        </m:r>
                      </m:e>
                    </m:d>
                  </m:oMath>
                </a14:m>
                <a:r>
                  <a:rPr lang="nl-NL" dirty="0"/>
                  <a:t> là hàm số </a:t>
                </a:r>
                <a:r>
                  <a:rPr lang="nl-NL" b="1" i="1" dirty="0"/>
                  <a:t>xác định</a:t>
                </a:r>
                <a:r>
                  <a:rPr lang="nl-NL" dirty="0"/>
                  <a:t> trên </a:t>
                </a:r>
                <a14:m>
                  <m:oMath xmlns:m="http://schemas.openxmlformats.org/officeDocument/2006/math">
                    <m:r>
                      <m:rPr>
                        <m:sty m:val="p"/>
                      </m:rPr>
                      <a:rPr lang="nl-NL">
                        <a:latin typeface="Cambria Math" panose="02040503050406030204" pitchFamily="18" charset="0"/>
                      </a:rPr>
                      <m:t>D</m:t>
                    </m:r>
                  </m:oMath>
                </a14:m>
                <a:r>
                  <a:rPr lang="nl-NL" dirty="0"/>
                  <a:t>. Khi đó trên </a:t>
                </a:r>
                <a14:m>
                  <m:oMath xmlns:m="http://schemas.openxmlformats.org/officeDocument/2006/math">
                    <m:r>
                      <m:rPr>
                        <m:sty m:val="p"/>
                      </m:rPr>
                      <a:rPr lang="nl-NL">
                        <a:latin typeface="Cambria Math" panose="02040503050406030204" pitchFamily="18" charset="0"/>
                      </a:rPr>
                      <m:t>D</m:t>
                    </m:r>
                  </m:oMath>
                </a14:m>
                <a:r>
                  <a:rPr lang="nl-NL" dirty="0"/>
                  <a:t>, Bất phương trình đã cho tương đương với bất phương trình sau: </a:t>
                </a:r>
                <a:endParaRPr lang="en-US" dirty="0"/>
              </a:p>
              <a:p>
                <a:pPr marL="1484313" indent="-514350">
                  <a:buClr>
                    <a:srgbClr val="FF0000"/>
                  </a:buClr>
                  <a:buFont typeface="+mj-lt"/>
                  <a:buAutoNum type="arabicPeriod"/>
                </a:pPr>
                <a:r>
                  <a:rPr lang="nl-NL" dirty="0"/>
                  <a:t> </a:t>
                </a:r>
                <a14:m>
                  <m:oMath xmlns:m="http://schemas.openxmlformats.org/officeDocument/2006/math">
                    <m:r>
                      <a:rPr lang="nl-NL" i="1">
                        <a:latin typeface="Cambria Math" panose="02040503050406030204" pitchFamily="18" charset="0"/>
                      </a:rPr>
                      <m:t>  </m:t>
                    </m:r>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m:t>
                    </m:r>
                    <m:r>
                      <a:rPr lang="nl-NL" i="1">
                        <a:latin typeface="Cambria Math" panose="02040503050406030204" pitchFamily="18" charset="0"/>
                      </a:rPr>
                      <m:t>h</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m:t>
                    </m:r>
                    <m:r>
                      <a:rPr lang="nl-NL" i="1">
                        <a:latin typeface="Cambria Math" panose="02040503050406030204" pitchFamily="18" charset="0"/>
                      </a:rPr>
                      <m:t>h</m:t>
                    </m:r>
                    <m:d>
                      <m:dPr>
                        <m:ctrlPr>
                          <a:rPr lang="en-US" i="1">
                            <a:latin typeface="Cambria Math"/>
                          </a:rPr>
                        </m:ctrlPr>
                      </m:dPr>
                      <m:e>
                        <m:r>
                          <a:rPr lang="nl-NL" i="1">
                            <a:latin typeface="Cambria Math" panose="02040503050406030204" pitchFamily="18" charset="0"/>
                          </a:rPr>
                          <m:t>𝑥</m:t>
                        </m:r>
                      </m:e>
                    </m:d>
                  </m:oMath>
                </a14:m>
                <a:endParaRPr lang="en-US" dirty="0"/>
              </a:p>
              <a:p>
                <a:pPr marL="1484313" indent="-514350">
                  <a:buClr>
                    <a:srgbClr val="FF0000"/>
                  </a:buClr>
                  <a:buFont typeface="+mj-lt"/>
                  <a:buAutoNum type="arabicPeriod"/>
                </a:pPr>
                <a:r>
                  <a:rPr lang="nl-NL" dirty="0"/>
                  <a:t> </a:t>
                </a:r>
                <a14:m>
                  <m:oMath xmlns:m="http://schemas.openxmlformats.org/officeDocument/2006/math">
                    <m:r>
                      <a:rPr lang="nl-NL" i="1">
                        <a:latin typeface="Cambria Math" panose="02040503050406030204" pitchFamily="18" charset="0"/>
                      </a:rPr>
                      <m:t>  </m:t>
                    </m:r>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a:latin typeface="Cambria Math" panose="02040503050406030204" pitchFamily="18" charset="0"/>
                      </a:rPr>
                      <m:t>.</m:t>
                    </m:r>
                    <m:r>
                      <a:rPr lang="nl-NL" i="1">
                        <a:latin typeface="Cambria Math" panose="02040503050406030204" pitchFamily="18" charset="0"/>
                      </a:rPr>
                      <m:t>h</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r>
                      <a:rPr lang="nl-NL">
                        <a:latin typeface="Cambria Math" panose="02040503050406030204" pitchFamily="18" charset="0"/>
                      </a:rPr>
                      <m:t>.</m:t>
                    </m:r>
                    <m:r>
                      <a:rPr lang="nl-NL" i="1">
                        <a:latin typeface="Cambria Math" panose="02040503050406030204" pitchFamily="18" charset="0"/>
                      </a:rPr>
                      <m:t>h</m:t>
                    </m:r>
                    <m:d>
                      <m:dPr>
                        <m:ctrlPr>
                          <a:rPr lang="en-US" i="1">
                            <a:latin typeface="Cambria Math"/>
                          </a:rPr>
                        </m:ctrlPr>
                      </m:dPr>
                      <m:e>
                        <m:r>
                          <a:rPr lang="nl-NL" i="1">
                            <a:latin typeface="Cambria Math" panose="02040503050406030204" pitchFamily="18" charset="0"/>
                          </a:rPr>
                          <m:t>𝑥</m:t>
                        </m:r>
                      </m:e>
                    </m:d>
                  </m:oMath>
                </a14:m>
                <a:r>
                  <a:rPr lang="nl-NL" dirty="0"/>
                  <a:t> nếu </a:t>
                </a:r>
                <a14:m>
                  <m:oMath xmlns:m="http://schemas.openxmlformats.org/officeDocument/2006/math">
                    <m:r>
                      <a:rPr lang="nl-NL" i="1">
                        <a:latin typeface="Cambria Math" panose="02040503050406030204" pitchFamily="18" charset="0"/>
                      </a:rPr>
                      <m:t>h</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&gt;</m:t>
                    </m:r>
                    <m:r>
                      <a:rPr lang="nl-NL">
                        <a:latin typeface="Cambria Math" panose="02040503050406030204" pitchFamily="18" charset="0"/>
                      </a:rPr>
                      <m:t>0</m:t>
                    </m:r>
                  </m:oMath>
                </a14:m>
                <a:r>
                  <a:rPr lang="nl-NL" dirty="0"/>
                  <a:t> với mọi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r>
                      <a:rPr lang="nl-NL" i="1">
                        <a:latin typeface="Cambria Math" panose="02040503050406030204" pitchFamily="18" charset="0"/>
                      </a:rPr>
                      <m:t>𝐷</m:t>
                    </m:r>
                  </m:oMath>
                </a14:m>
                <a:endParaRPr lang="en-US" dirty="0"/>
              </a:p>
              <a:p>
                <a:pPr marL="1484313" indent="-514350">
                  <a:buClr>
                    <a:srgbClr val="FF0000"/>
                  </a:buClr>
                  <a:buFont typeface="+mj-lt"/>
                  <a:buAutoNum type="arabicPeriod"/>
                </a:pPr>
                <a:r>
                  <a:rPr lang="nl-NL" dirty="0"/>
                  <a:t> </a:t>
                </a:r>
                <a14:m>
                  <m:oMath xmlns:m="http://schemas.openxmlformats.org/officeDocument/2006/math">
                    <m:r>
                      <a:rPr lang="nl-NL" i="1">
                        <a:latin typeface="Cambria Math" panose="02040503050406030204" pitchFamily="18" charset="0"/>
                      </a:rPr>
                      <m:t>  </m:t>
                    </m:r>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a:latin typeface="Cambria Math" panose="02040503050406030204" pitchFamily="18" charset="0"/>
                      </a:rPr>
                      <m:t>.</m:t>
                    </m:r>
                    <m:r>
                      <a:rPr lang="nl-NL" i="1">
                        <a:latin typeface="Cambria Math" panose="02040503050406030204" pitchFamily="18" charset="0"/>
                      </a:rPr>
                      <m:t>h</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&gt;</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r>
                      <a:rPr lang="nl-NL">
                        <a:latin typeface="Cambria Math" panose="02040503050406030204" pitchFamily="18" charset="0"/>
                      </a:rPr>
                      <m:t>.</m:t>
                    </m:r>
                    <m:r>
                      <a:rPr lang="nl-NL" i="1">
                        <a:latin typeface="Cambria Math" panose="02040503050406030204" pitchFamily="18" charset="0"/>
                      </a:rPr>
                      <m:t>h</m:t>
                    </m:r>
                    <m:d>
                      <m:dPr>
                        <m:ctrlPr>
                          <a:rPr lang="en-US" i="1">
                            <a:latin typeface="Cambria Math"/>
                          </a:rPr>
                        </m:ctrlPr>
                      </m:dPr>
                      <m:e>
                        <m:r>
                          <a:rPr lang="nl-NL" i="1">
                            <a:latin typeface="Cambria Math" panose="02040503050406030204" pitchFamily="18" charset="0"/>
                          </a:rPr>
                          <m:t>𝑥</m:t>
                        </m:r>
                      </m:e>
                    </m:d>
                  </m:oMath>
                </a14:m>
                <a:r>
                  <a:rPr lang="nl-NL" dirty="0"/>
                  <a:t> nếu </a:t>
                </a:r>
                <a14:m>
                  <m:oMath xmlns:m="http://schemas.openxmlformats.org/officeDocument/2006/math">
                    <m:r>
                      <a:rPr lang="nl-NL" i="1">
                        <a:latin typeface="Cambria Math" panose="02040503050406030204" pitchFamily="18" charset="0"/>
                      </a:rPr>
                      <m:t>h</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r>
                      <a:rPr lang="nl-NL">
                        <a:latin typeface="Cambria Math" panose="02040503050406030204" pitchFamily="18" charset="0"/>
                      </a:rPr>
                      <m:t>0</m:t>
                    </m:r>
                  </m:oMath>
                </a14:m>
                <a:r>
                  <a:rPr lang="nl-NL" dirty="0"/>
                  <a:t> với mọi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r>
                      <a:rPr lang="nl-NL" i="1">
                        <a:latin typeface="Cambria Math" panose="02040503050406030204" pitchFamily="18" charset="0"/>
                      </a:rPr>
                      <m:t>𝐷</m:t>
                    </m:r>
                  </m:oMath>
                </a14:m>
                <a:endParaRPr lang="en-US" dirty="0"/>
              </a:p>
            </p:txBody>
          </p:sp>
        </mc:Choice>
        <mc:Fallback xmlns="">
          <p:sp>
            <p:nvSpPr>
              <p:cNvPr id="18" name="Content Placeholder 2">
                <a:extLst>
                  <a:ext uri="{FF2B5EF4-FFF2-40B4-BE49-F238E27FC236}">
                    <a16:creationId xmlns:a16="http://schemas.microsoft.com/office/drawing/2014/main" xmlns:a14="http://schemas.microsoft.com/office/drawing/2010/main" xmlns="" id="{5C607D02-F3EA-4874-B48F-93ED609CEE50}"/>
                  </a:ext>
                </a:extLst>
              </p:cNvPr>
              <p:cNvSpPr txBox="1">
                <a:spLocks noRot="1" noChangeAspect="1" noMove="1" noResize="1" noEditPoints="1" noAdjustHandles="1" noChangeArrowheads="1" noChangeShapeType="1" noTextEdit="1"/>
              </p:cNvSpPr>
              <p:nvPr/>
            </p:nvSpPr>
            <p:spPr>
              <a:xfrm>
                <a:off x="173402" y="251792"/>
                <a:ext cx="11912833" cy="6408606"/>
              </a:xfrm>
              <a:prstGeom prst="rect">
                <a:avLst/>
              </a:prstGeom>
              <a:blipFill rotWithShape="1">
                <a:blip r:embed="rId5"/>
                <a:stretch>
                  <a:fillRect l="-1124" t="-2941" r="-1124" b="-95"/>
                </a:stretch>
              </a:blipFill>
              <a:ln>
                <a:solidFill>
                  <a:srgbClr val="FFC000"/>
                </a:solidFill>
                <a:prstDash val="sysDot"/>
              </a:ln>
            </p:spPr>
            <p:txBody>
              <a:bodyPr/>
              <a:lstStyle/>
              <a:p>
                <a:r>
                  <a:rPr lang="en-US">
                    <a:noFill/>
                  </a:rPr>
                  <a:t> </a:t>
                </a:r>
              </a:p>
            </p:txBody>
          </p:sp>
        </mc:Fallback>
      </mc:AlternateContent>
    </p:spTree>
    <p:extLst>
      <p:ext uri="{BB962C8B-B14F-4D97-AF65-F5344CB8AC3E}">
        <p14:creationId xmlns:p14="http://schemas.microsoft.com/office/powerpoint/2010/main" val="19292108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up)">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up)">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up)">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up)">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up)">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wipe(up)">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up)">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xEl>
                                              <p:pRg st="6" end="6"/>
                                            </p:txEl>
                                          </p:spTgt>
                                        </p:tgtEl>
                                        <p:attrNameLst>
                                          <p:attrName>style.visibility</p:attrName>
                                        </p:attrNameLst>
                                      </p:cBhvr>
                                      <p:to>
                                        <p:strVal val="visible"/>
                                      </p:to>
                                    </p:set>
                                    <p:animEffect transition="in" filter="wipe(up)">
                                      <p:cBhvr>
                                        <p:cTn id="42" dur="500"/>
                                        <p:tgtEl>
                                          <p:spTgt spid="1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8">
                                            <p:txEl>
                                              <p:pRg st="7" end="7"/>
                                            </p:txEl>
                                          </p:spTgt>
                                        </p:tgtEl>
                                        <p:attrNameLst>
                                          <p:attrName>style.visibility</p:attrName>
                                        </p:attrNameLst>
                                      </p:cBhvr>
                                      <p:to>
                                        <p:strVal val="visible"/>
                                      </p:to>
                                    </p:set>
                                    <p:animEffect transition="in" filter="wipe(up)">
                                      <p:cBhvr>
                                        <p:cTn id="47" dur="500"/>
                                        <p:tgtEl>
                                          <p:spTgt spid="1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xEl>
                                              <p:pRg st="8" end="8"/>
                                            </p:txEl>
                                          </p:spTgt>
                                        </p:tgtEl>
                                        <p:attrNameLst>
                                          <p:attrName>style.visibility</p:attrName>
                                        </p:attrNameLst>
                                      </p:cBhvr>
                                      <p:to>
                                        <p:strVal val="visible"/>
                                      </p:to>
                                    </p:set>
                                    <p:animEffect transition="in" filter="wipe(up)">
                                      <p:cBhvr>
                                        <p:cTn id="52"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xmlns:a14="http://schemas.microsoft.com/office/drawing/2010/main">
        <mc:Choice Requires="a14">
          <p:sp>
            <p:nvSpPr>
              <p:cNvPr id="18" name="Content Placeholder 2">
                <a:extLst>
                  <a:ext uri="{FF2B5EF4-FFF2-40B4-BE49-F238E27FC236}">
                    <a16:creationId xmlns="" xmlns:a16="http://schemas.microsoft.com/office/drawing/2014/main" id="{5C607D02-F3EA-4874-B48F-93ED609CEE50}"/>
                  </a:ext>
                </a:extLst>
              </p:cNvPr>
              <p:cNvSpPr txBox="1">
                <a:spLocks/>
              </p:cNvSpPr>
              <p:nvPr/>
            </p:nvSpPr>
            <p:spPr>
              <a:xfrm>
                <a:off x="173402" y="132522"/>
                <a:ext cx="11912833" cy="6527875"/>
              </a:xfrm>
              <a:prstGeom prst="rect">
                <a:avLst/>
              </a:prstGeom>
              <a:solidFill>
                <a:srgbClr val="FFFFCC"/>
              </a:solidFill>
              <a:ln>
                <a:solidFill>
                  <a:srgbClr val="FFC000"/>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68325" lvl="0" indent="-568325" algn="just"/>
                <a:r>
                  <a:rPr lang="en-US" dirty="0">
                    <a:solidFill>
                      <a:srgbClr val="FF0000"/>
                    </a:solidFill>
                  </a:rPr>
                  <a:t>➋. </a:t>
                </a:r>
                <a:r>
                  <a:rPr lang="en-US" b="1" i="1" dirty="0" err="1">
                    <a:solidFill>
                      <a:srgbClr val="FF0000"/>
                    </a:solidFill>
                  </a:rPr>
                  <a:t>Bất</a:t>
                </a:r>
                <a:r>
                  <a:rPr lang="en-US" b="1" i="1" dirty="0">
                    <a:solidFill>
                      <a:srgbClr val="FF0000"/>
                    </a:solidFill>
                  </a:rPr>
                  <a:t> </a:t>
                </a:r>
                <a:r>
                  <a:rPr lang="en-US" b="1" i="1" dirty="0" err="1">
                    <a:solidFill>
                      <a:srgbClr val="FF0000"/>
                    </a:solidFill>
                  </a:rPr>
                  <a:t>phương</a:t>
                </a:r>
                <a:r>
                  <a:rPr lang="en-US" b="1" i="1" dirty="0">
                    <a:solidFill>
                      <a:srgbClr val="FF0000"/>
                    </a:solidFill>
                  </a:rPr>
                  <a:t> </a:t>
                </a:r>
                <a:r>
                  <a:rPr lang="en-US" b="1" i="1" dirty="0" err="1">
                    <a:solidFill>
                      <a:srgbClr val="FF0000"/>
                    </a:solidFill>
                  </a:rPr>
                  <a:t>trình</a:t>
                </a:r>
                <a:r>
                  <a:rPr lang="en-US" b="1" i="1" dirty="0">
                    <a:solidFill>
                      <a:srgbClr val="FF0000"/>
                    </a:solidFill>
                  </a:rPr>
                  <a:t> </a:t>
                </a:r>
                <a:r>
                  <a:rPr lang="en-US" b="1" i="1" dirty="0" err="1">
                    <a:solidFill>
                      <a:srgbClr val="FF0000"/>
                    </a:solidFill>
                  </a:rPr>
                  <a:t>tương</a:t>
                </a:r>
                <a:r>
                  <a:rPr lang="en-US" b="1" i="1" dirty="0">
                    <a:solidFill>
                      <a:srgbClr val="FF0000"/>
                    </a:solidFill>
                  </a:rPr>
                  <a:t> </a:t>
                </a:r>
                <a:r>
                  <a:rPr lang="en-US" b="1" i="1" dirty="0" err="1">
                    <a:solidFill>
                      <a:srgbClr val="FF0000"/>
                    </a:solidFill>
                  </a:rPr>
                  <a:t>đương</a:t>
                </a:r>
                <a:r>
                  <a:rPr lang="en-US" b="1" i="1" dirty="0">
                    <a:solidFill>
                      <a:srgbClr val="FF0000"/>
                    </a:solidFill>
                  </a:rPr>
                  <a:t>, </a:t>
                </a:r>
                <a:r>
                  <a:rPr lang="en-US" b="1" i="1" dirty="0" err="1">
                    <a:solidFill>
                      <a:srgbClr val="FF0000"/>
                    </a:solidFill>
                  </a:rPr>
                  <a:t>biến</a:t>
                </a:r>
                <a:r>
                  <a:rPr lang="en-US" b="1" i="1" dirty="0">
                    <a:solidFill>
                      <a:srgbClr val="FF0000"/>
                    </a:solidFill>
                  </a:rPr>
                  <a:t> </a:t>
                </a:r>
                <a:r>
                  <a:rPr lang="en-US" b="1" i="1" dirty="0" err="1">
                    <a:solidFill>
                      <a:srgbClr val="FF0000"/>
                    </a:solidFill>
                  </a:rPr>
                  <a:t>đổi</a:t>
                </a:r>
                <a:r>
                  <a:rPr lang="en-US" b="1" i="1" dirty="0">
                    <a:solidFill>
                      <a:srgbClr val="FF0000"/>
                    </a:solidFill>
                  </a:rPr>
                  <a:t> </a:t>
                </a:r>
                <a:r>
                  <a:rPr lang="en-US" b="1" i="1" dirty="0" err="1">
                    <a:solidFill>
                      <a:srgbClr val="FF0000"/>
                    </a:solidFill>
                  </a:rPr>
                  <a:t>tương</a:t>
                </a:r>
                <a:r>
                  <a:rPr lang="en-US" b="1" i="1" dirty="0">
                    <a:solidFill>
                      <a:srgbClr val="FF0000"/>
                    </a:solidFill>
                  </a:rPr>
                  <a:t> </a:t>
                </a:r>
                <a:r>
                  <a:rPr lang="en-US" b="1" i="1" dirty="0" err="1">
                    <a:solidFill>
                      <a:srgbClr val="FF0000"/>
                    </a:solidFill>
                  </a:rPr>
                  <a:t>đương</a:t>
                </a:r>
                <a:r>
                  <a:rPr lang="en-US" b="1" i="1" dirty="0">
                    <a:solidFill>
                      <a:srgbClr val="FF0000"/>
                    </a:solidFill>
                  </a:rPr>
                  <a:t> </a:t>
                </a:r>
                <a:r>
                  <a:rPr lang="en-US" b="1" i="1" dirty="0" err="1">
                    <a:solidFill>
                      <a:srgbClr val="FF0000"/>
                    </a:solidFill>
                  </a:rPr>
                  <a:t>các</a:t>
                </a:r>
                <a:r>
                  <a:rPr lang="en-US" b="1" i="1" dirty="0">
                    <a:solidFill>
                      <a:srgbClr val="FF0000"/>
                    </a:solidFill>
                  </a:rPr>
                  <a:t> BPT </a:t>
                </a:r>
              </a:p>
              <a:p>
                <a:pPr marL="457200" indent="-457200"/>
                <a:r>
                  <a:rPr lang="en-US" b="1" dirty="0">
                    <a:solidFill>
                      <a:srgbClr val="FF0000"/>
                    </a:solidFill>
                  </a:rPr>
                  <a:t>❖</a:t>
                </a:r>
                <a:r>
                  <a:rPr lang="en-US" b="1" dirty="0"/>
                  <a:t> </a:t>
                </a:r>
                <a:r>
                  <a:rPr lang="nl-NL" b="1" dirty="0"/>
                  <a:t>Hệ quả: </a:t>
                </a:r>
                <a:r>
                  <a:rPr lang="nl-NL" dirty="0"/>
                  <a:t>Cho bất phương trình </a:t>
                </a:r>
                <a14:m>
                  <m:oMath xmlns:m="http://schemas.openxmlformats.org/officeDocument/2006/math">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oMath>
                </a14:m>
                <a:r>
                  <a:rPr lang="nl-NL" dirty="0"/>
                  <a:t> có tập xác định </a:t>
                </a:r>
                <a14:m>
                  <m:oMath xmlns:m="http://schemas.openxmlformats.org/officeDocument/2006/math">
                    <m:r>
                      <a:rPr lang="nl-NL" i="1">
                        <a:latin typeface="Cambria Math" panose="02040503050406030204" pitchFamily="18" charset="0"/>
                      </a:rPr>
                      <m:t>𝐷</m:t>
                    </m:r>
                  </m:oMath>
                </a14:m>
                <a:r>
                  <a:rPr lang="nl-NL" dirty="0"/>
                  <a:t>. Khi đó</a:t>
                </a:r>
                <a:endParaRPr lang="en-US" dirty="0"/>
              </a:p>
              <a:p>
                <a:r>
                  <a:rPr lang="nl-NL" dirty="0"/>
                  <a:t>     </a:t>
                </a:r>
                <a14:m>
                  <m:oMath xmlns:m="http://schemas.openxmlformats.org/officeDocument/2006/math">
                    <m:r>
                      <a:rPr lang="nl-NL"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nl-NL" i="1">
                        <a:latin typeface="Cambria Math" panose="02040503050406030204" pitchFamily="18" charset="0"/>
                      </a:rPr>
                      <m:t>  </m:t>
                    </m:r>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m:t>
                    </m:r>
                    <m:sSup>
                      <m:sSupPr>
                        <m:ctrlPr>
                          <a:rPr lang="en-US" i="1">
                            <a:latin typeface="Cambria Math"/>
                          </a:rPr>
                        </m:ctrlPr>
                      </m:sSupPr>
                      <m:e>
                        <m:r>
                          <a:rPr lang="nl-NL" i="1">
                            <a:latin typeface="Cambria Math" panose="02040503050406030204" pitchFamily="18" charset="0"/>
                          </a:rPr>
                          <m:t>𝑓</m:t>
                        </m:r>
                      </m:e>
                      <m:sup>
                        <m:r>
                          <a:rPr lang="nl-NL">
                            <a:latin typeface="Cambria Math" panose="02040503050406030204" pitchFamily="18" charset="0"/>
                          </a:rPr>
                          <m:t>3</m:t>
                        </m:r>
                      </m:sup>
                    </m:sSup>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sSup>
                      <m:sSupPr>
                        <m:ctrlPr>
                          <a:rPr lang="en-US" i="1">
                            <a:latin typeface="Cambria Math"/>
                          </a:rPr>
                        </m:ctrlPr>
                      </m:sSupPr>
                      <m:e>
                        <m:r>
                          <a:rPr lang="nl-NL" i="1">
                            <a:latin typeface="Cambria Math" panose="02040503050406030204" pitchFamily="18" charset="0"/>
                          </a:rPr>
                          <m:t>𝑔</m:t>
                        </m:r>
                      </m:e>
                      <m:sup>
                        <m:r>
                          <a:rPr lang="nl-NL">
                            <a:latin typeface="Cambria Math" panose="02040503050406030204" pitchFamily="18" charset="0"/>
                          </a:rPr>
                          <m:t>3</m:t>
                        </m:r>
                      </m:sup>
                    </m:sSup>
                    <m:d>
                      <m:dPr>
                        <m:ctrlPr>
                          <a:rPr lang="en-US" i="1">
                            <a:latin typeface="Cambria Math"/>
                          </a:rPr>
                        </m:ctrlPr>
                      </m:dPr>
                      <m:e>
                        <m:r>
                          <a:rPr lang="nl-NL" i="1">
                            <a:latin typeface="Cambria Math" panose="02040503050406030204" pitchFamily="18" charset="0"/>
                          </a:rPr>
                          <m:t>𝑥</m:t>
                        </m:r>
                      </m:e>
                    </m:d>
                  </m:oMath>
                </a14:m>
                <a:r>
                  <a:rPr lang="en-US" dirty="0"/>
                  <a:t> </a:t>
                </a:r>
              </a:p>
              <a:p>
                <a:r>
                  <a:rPr lang="nl-NL" dirty="0"/>
                  <a:t>     </a:t>
                </a:r>
                <a14:m>
                  <m:oMath xmlns:m="http://schemas.openxmlformats.org/officeDocument/2006/math">
                    <m:r>
                      <a:rPr lang="nl-NL" smtClean="0">
                        <a:solidFill>
                          <a:srgbClr val="FF0000"/>
                        </a:solidFill>
                        <a:latin typeface="Cambria Math" panose="02040503050406030204" pitchFamily="18" charset="0"/>
                      </a:rPr>
                      <m:t>2</m:t>
                    </m:r>
                    <m:r>
                      <a:rPr lang="en-US" b="0" i="1" smtClean="0">
                        <a:solidFill>
                          <a:srgbClr val="FF0000"/>
                        </a:solidFill>
                        <a:latin typeface="Cambria Math" panose="02040503050406030204" pitchFamily="18" charset="0"/>
                      </a:rPr>
                      <m:t>.</m:t>
                    </m:r>
                    <m:r>
                      <a:rPr lang="nl-NL" i="1">
                        <a:latin typeface="Cambria Math" panose="02040503050406030204" pitchFamily="18" charset="0"/>
                      </a:rPr>
                      <m:t>  </m:t>
                    </m:r>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m:t>
                    </m:r>
                    <m:sSup>
                      <m:sSupPr>
                        <m:ctrlPr>
                          <a:rPr lang="en-US" i="1">
                            <a:latin typeface="Cambria Math"/>
                          </a:rPr>
                        </m:ctrlPr>
                      </m:sSupPr>
                      <m:e>
                        <m:r>
                          <a:rPr lang="nl-NL" i="1">
                            <a:latin typeface="Cambria Math" panose="02040503050406030204" pitchFamily="18" charset="0"/>
                          </a:rPr>
                          <m:t>𝑓</m:t>
                        </m:r>
                      </m:e>
                      <m:sup>
                        <m:r>
                          <a:rPr lang="nl-NL">
                            <a:latin typeface="Cambria Math" panose="02040503050406030204" pitchFamily="18" charset="0"/>
                          </a:rPr>
                          <m:t>2</m:t>
                        </m:r>
                      </m:sup>
                    </m:sSup>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&lt;</m:t>
                    </m:r>
                    <m:sSup>
                      <m:sSupPr>
                        <m:ctrlPr>
                          <a:rPr lang="en-US" i="1">
                            <a:latin typeface="Cambria Math"/>
                          </a:rPr>
                        </m:ctrlPr>
                      </m:sSupPr>
                      <m:e>
                        <m:r>
                          <a:rPr lang="nl-NL" i="1">
                            <a:latin typeface="Cambria Math" panose="02040503050406030204" pitchFamily="18" charset="0"/>
                          </a:rPr>
                          <m:t>𝑔</m:t>
                        </m:r>
                      </m:e>
                      <m:sup>
                        <m:r>
                          <a:rPr lang="nl-NL">
                            <a:latin typeface="Cambria Math" panose="02040503050406030204" pitchFamily="18" charset="0"/>
                          </a:rPr>
                          <m:t>2</m:t>
                        </m:r>
                      </m:sup>
                    </m:sSup>
                    <m:d>
                      <m:dPr>
                        <m:ctrlPr>
                          <a:rPr lang="en-US" i="1">
                            <a:latin typeface="Cambria Math"/>
                          </a:rPr>
                        </m:ctrlPr>
                      </m:dPr>
                      <m:e>
                        <m:r>
                          <a:rPr lang="nl-NL" i="1">
                            <a:latin typeface="Cambria Math" panose="02040503050406030204" pitchFamily="18" charset="0"/>
                          </a:rPr>
                          <m:t>𝑥</m:t>
                        </m:r>
                      </m:e>
                    </m:d>
                  </m:oMath>
                </a14:m>
                <a:r>
                  <a:rPr lang="nl-NL" dirty="0"/>
                  <a:t> với </a:t>
                </a:r>
                <a14:m>
                  <m:oMath xmlns:m="http://schemas.openxmlformats.org/officeDocument/2006/math">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m:t>
                    </m:r>
                    <m:r>
                      <a:rPr lang="nl-NL">
                        <a:latin typeface="Cambria Math" panose="02040503050406030204" pitchFamily="18" charset="0"/>
                      </a:rPr>
                      <m:t>0,</m:t>
                    </m:r>
                    <m:r>
                      <a:rPr lang="nl-NL" i="1">
                        <a:latin typeface="Cambria Math" panose="02040503050406030204" pitchFamily="18" charset="0"/>
                      </a:rPr>
                      <m:t>  </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m:t>
                    </m:r>
                    <m:r>
                      <a:rPr lang="nl-NL">
                        <a:latin typeface="Cambria Math" panose="02040503050406030204" pitchFamily="18" charset="0"/>
                      </a:rPr>
                      <m:t>0</m:t>
                    </m:r>
                  </m:oMath>
                </a14:m>
                <a:r>
                  <a:rPr lang="nl-NL" dirty="0"/>
                  <a:t>, </a:t>
                </a:r>
                <a14:m>
                  <m:oMath xmlns:m="http://schemas.openxmlformats.org/officeDocument/2006/math">
                    <m:r>
                      <a:rPr lang="nl-NL" i="1">
                        <a:latin typeface="Cambria Math" panose="02040503050406030204" pitchFamily="18" charset="0"/>
                      </a:rPr>
                      <m:t>∀</m:t>
                    </m:r>
                    <m:r>
                      <a:rPr lang="nl-NL" i="1">
                        <a:latin typeface="Cambria Math" panose="02040503050406030204" pitchFamily="18" charset="0"/>
                      </a:rPr>
                      <m:t>𝑥</m:t>
                    </m:r>
                    <m:r>
                      <a:rPr lang="nl-NL" i="1">
                        <a:latin typeface="Cambria Math" panose="02040503050406030204" pitchFamily="18" charset="0"/>
                      </a:rPr>
                      <m:t>∈</m:t>
                    </m:r>
                    <m:r>
                      <a:rPr lang="nl-NL" i="1">
                        <a:latin typeface="Cambria Math" panose="02040503050406030204" pitchFamily="18" charset="0"/>
                      </a:rPr>
                      <m:t>𝐷</m:t>
                    </m:r>
                  </m:oMath>
                </a14:m>
                <a:r>
                  <a:rPr lang="nl-NL" dirty="0"/>
                  <a:t> 	</a:t>
                </a:r>
                <a:endParaRPr lang="en-US" dirty="0"/>
              </a:p>
              <a:p>
                <a:r>
                  <a:rPr lang="nl-NL" b="1" dirty="0">
                    <a:solidFill>
                      <a:srgbClr val="FF0000"/>
                    </a:solidFill>
                    <a:sym typeface="Wingdings" panose="05000000000000000000" pitchFamily="2" charset="2"/>
                  </a:rPr>
                  <a:t></a:t>
                </a:r>
                <a:r>
                  <a:rPr lang="nl-NL" b="1" dirty="0">
                    <a:solidFill>
                      <a:srgbClr val="FF0000"/>
                    </a:solidFill>
                  </a:rPr>
                  <a:t> </a:t>
                </a:r>
                <a:r>
                  <a:rPr lang="nl-NL" b="1" i="1" dirty="0"/>
                  <a:t>Lưu ý:</a:t>
                </a:r>
                <a:r>
                  <a:rPr lang="nl-NL" b="1" dirty="0"/>
                  <a:t> </a:t>
                </a:r>
                <a:r>
                  <a:rPr lang="nl-NL" dirty="0"/>
                  <a:t>Khi giải phương trình ta cần chú ý:</a:t>
                </a:r>
                <a:endParaRPr lang="en-US" dirty="0"/>
              </a:p>
              <a:p>
                <a:pPr marL="914400" lvl="0" indent="-457200" algn="just">
                  <a:buClr>
                    <a:srgbClr val="FF0000"/>
                  </a:buClr>
                  <a:buSzPct val="80000"/>
                  <a:buFont typeface="Wingdings" panose="05000000000000000000" pitchFamily="2" charset="2"/>
                  <a:buChar char="Ø"/>
                </a:pPr>
                <a:r>
                  <a:rPr lang="nl-NL" dirty="0"/>
                  <a:t>Đặt điều kiện xác định(đkxđ) của phương trình và khi tìm được nghiệm của phương trình phải đối chiếu với điều kiện xác định.</a:t>
                </a:r>
                <a:endParaRPr lang="en-US" dirty="0"/>
              </a:p>
              <a:p>
                <a:pPr marL="914400" lvl="0" indent="-457200" algn="just">
                  <a:buClr>
                    <a:srgbClr val="FF0000"/>
                  </a:buClr>
                  <a:buSzPct val="80000"/>
                  <a:buFont typeface="Wingdings" panose="05000000000000000000" pitchFamily="2" charset="2"/>
                  <a:buChar char="Ø"/>
                </a:pPr>
                <a:r>
                  <a:rPr lang="nl-NL" dirty="0"/>
                  <a:t>Đối với việc giải bất phương trình ta thường thực hiện phép biến đổi tương đương nên cần lưyu ý tới điều kiện để thực hiện phép biến đổi tương đương đó.</a:t>
                </a:r>
                <a:endParaRPr lang="en-US" dirty="0"/>
              </a:p>
            </p:txBody>
          </p:sp>
        </mc:Choice>
        <mc:Fallback xmlns="">
          <p:sp>
            <p:nvSpPr>
              <p:cNvPr id="18" name="Content Placeholder 2">
                <a:extLst>
                  <a:ext uri="{FF2B5EF4-FFF2-40B4-BE49-F238E27FC236}">
                    <a16:creationId xmlns:a16="http://schemas.microsoft.com/office/drawing/2014/main" xmlns:a14="http://schemas.microsoft.com/office/drawing/2010/main" xmlns="" id="{5C607D02-F3EA-4874-B48F-93ED609CEE50}"/>
                  </a:ext>
                </a:extLst>
              </p:cNvPr>
              <p:cNvSpPr txBox="1">
                <a:spLocks noRot="1" noChangeAspect="1" noMove="1" noResize="1" noEditPoints="1" noAdjustHandles="1" noChangeArrowheads="1" noChangeShapeType="1" noTextEdit="1"/>
              </p:cNvSpPr>
              <p:nvPr/>
            </p:nvSpPr>
            <p:spPr>
              <a:xfrm>
                <a:off x="173402" y="132522"/>
                <a:ext cx="11912833" cy="6527875"/>
              </a:xfrm>
              <a:prstGeom prst="rect">
                <a:avLst/>
              </a:prstGeom>
              <a:blipFill rotWithShape="1">
                <a:blip r:embed="rId5"/>
                <a:stretch>
                  <a:fillRect l="-1226" t="-2330" r="-1226"/>
                </a:stretch>
              </a:blipFill>
              <a:ln>
                <a:solidFill>
                  <a:srgbClr val="FFC000"/>
                </a:solidFill>
                <a:prstDash val="sysDot"/>
              </a:ln>
            </p:spPr>
            <p:txBody>
              <a:bodyPr/>
              <a:lstStyle/>
              <a:p>
                <a:r>
                  <a:rPr lang="en-US">
                    <a:noFill/>
                  </a:rPr>
                  <a:t> </a:t>
                </a:r>
              </a:p>
            </p:txBody>
          </p:sp>
        </mc:Fallback>
      </mc:AlternateContent>
    </p:spTree>
    <p:extLst>
      <p:ext uri="{BB962C8B-B14F-4D97-AF65-F5344CB8AC3E}">
        <p14:creationId xmlns:p14="http://schemas.microsoft.com/office/powerpoint/2010/main" val="157731490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wipe(up)">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wipe(up)">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animEffect transition="in" filter="wipe(up)">
                                      <p:cBhvr>
                                        <p:cTn id="17" dur="500"/>
                                        <p:tgtEl>
                                          <p:spTgt spid="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wipe(up)">
                                      <p:cBhvr>
                                        <p:cTn id="22" dur="500"/>
                                        <p:tgtEl>
                                          <p:spTgt spid="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animEffect transition="in" filter="wipe(up)">
                                      <p:cBhvr>
                                        <p:cTn id="27" dur="500"/>
                                        <p:tgtEl>
                                          <p:spTgt spid="1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xEl>
                                              <p:pRg st="6" end="6"/>
                                            </p:txEl>
                                          </p:spTgt>
                                        </p:tgtEl>
                                        <p:attrNameLst>
                                          <p:attrName>style.visibility</p:attrName>
                                        </p:attrNameLst>
                                      </p:cBhvr>
                                      <p:to>
                                        <p:strVal val="visible"/>
                                      </p:to>
                                    </p:set>
                                    <p:animEffect transition="in" filter="wipe(up)">
                                      <p:cBhvr>
                                        <p:cTn id="32"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4"/>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4"/>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xmlns:a14="http://schemas.microsoft.com/office/drawing/2010/main">
        <mc:Choice Requires="a14">
          <p:sp>
            <p:nvSpPr>
              <p:cNvPr id="18" name="Content Placeholder 2">
                <a:extLst>
                  <a:ext uri="{FF2B5EF4-FFF2-40B4-BE49-F238E27FC236}">
                    <a16:creationId xmlns="" xmlns:a16="http://schemas.microsoft.com/office/drawing/2014/main" id="{5C607D02-F3EA-4874-B48F-93ED609CEE50}"/>
                  </a:ext>
                </a:extLst>
              </p:cNvPr>
              <p:cNvSpPr txBox="1">
                <a:spLocks/>
              </p:cNvSpPr>
              <p:nvPr/>
            </p:nvSpPr>
            <p:spPr>
              <a:xfrm>
                <a:off x="173402" y="185530"/>
                <a:ext cx="11905405" cy="6064655"/>
              </a:xfrm>
              <a:prstGeom prst="rect">
                <a:avLst/>
              </a:prstGeom>
              <a:solidFill>
                <a:srgbClr val="FFFFCC"/>
              </a:solidFill>
              <a:ln>
                <a:solidFill>
                  <a:srgbClr val="FFC000"/>
                </a:solidFill>
                <a:prstDash val="sys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rPr>
                  <a:t>①</a:t>
                </a:r>
                <a:r>
                  <a:rPr lang="en-US" dirty="0">
                    <a:solidFill>
                      <a:srgbClr val="FF0000"/>
                    </a:solidFill>
                  </a:rPr>
                  <a:t>. </a:t>
                </a:r>
                <a:r>
                  <a:rPr lang="en-US" b="1" dirty="0" err="1">
                    <a:solidFill>
                      <a:srgbClr val="0000CC"/>
                    </a:solidFill>
                  </a:rPr>
                  <a:t>Dạng</a:t>
                </a:r>
                <a:r>
                  <a:rPr lang="en-US" b="1" dirty="0">
                    <a:solidFill>
                      <a:srgbClr val="0000CC"/>
                    </a:solidFill>
                  </a:rPr>
                  <a:t> 1</a:t>
                </a:r>
                <a:r>
                  <a:rPr lang="en-US" b="1" dirty="0">
                    <a:solidFill>
                      <a:srgbClr val="FF0000"/>
                    </a:solidFill>
                  </a:rPr>
                  <a:t>:</a:t>
                </a:r>
                <a:r>
                  <a:rPr lang="en-US" dirty="0">
                    <a:solidFill>
                      <a:srgbClr val="FF0000"/>
                    </a:solidFill>
                  </a:rPr>
                  <a:t> </a:t>
                </a:r>
                <a:r>
                  <a:rPr lang="nl-NL" b="1" i="1" dirty="0"/>
                  <a:t>Tìm điều kiện xác định của bất phương trình.</a:t>
                </a:r>
                <a:endParaRPr lang="en-US" dirty="0"/>
              </a:p>
              <a:p>
                <a:r>
                  <a:rPr lang="en-US" dirty="0">
                    <a:solidFill>
                      <a:srgbClr val="FF0000"/>
                    </a:solidFill>
                    <a:sym typeface="Wingdings" panose="05000000000000000000" pitchFamily="2" charset="2"/>
                  </a:rPr>
                  <a:t></a:t>
                </a:r>
                <a:r>
                  <a:rPr lang="en-US" b="1" i="1" dirty="0" err="1">
                    <a:solidFill>
                      <a:srgbClr val="002060"/>
                    </a:solidFill>
                  </a:rPr>
                  <a:t>Phương</a:t>
                </a:r>
                <a:r>
                  <a:rPr lang="en-US" b="1" i="1" dirty="0">
                    <a:solidFill>
                      <a:srgbClr val="002060"/>
                    </a:solidFill>
                  </a:rPr>
                  <a:t> </a:t>
                </a:r>
                <a:r>
                  <a:rPr lang="en-US" b="1" i="1" dirty="0" err="1">
                    <a:solidFill>
                      <a:srgbClr val="002060"/>
                    </a:solidFill>
                  </a:rPr>
                  <a:t>pháp</a:t>
                </a:r>
                <a:r>
                  <a:rPr lang="en-US" b="1" i="1" dirty="0">
                    <a:solidFill>
                      <a:srgbClr val="002060"/>
                    </a:solidFill>
                  </a:rPr>
                  <a:t>:</a:t>
                </a:r>
              </a:p>
              <a:p>
                <a:pPr marL="457200"/>
                <a:r>
                  <a:rPr lang="en-US" dirty="0">
                    <a:solidFill>
                      <a:srgbClr val="FF0000"/>
                    </a:solidFill>
                    <a:sym typeface="Wingdings" panose="05000000000000000000" pitchFamily="2" charset="2"/>
                  </a:rPr>
                  <a:t></a:t>
                </a:r>
                <a:r>
                  <a:rPr lang="en-US" dirty="0"/>
                  <a:t> </a:t>
                </a:r>
                <a:r>
                  <a:rPr lang="nl-NL" dirty="0"/>
                  <a:t>Điều kiện xác định của bất phương trình bao gồm các điều kiện để giá trị của </a:t>
                </a:r>
                <a14:m>
                  <m:oMath xmlns:m="http://schemas.openxmlformats.org/officeDocument/2006/math">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a:latin typeface="Cambria Math" panose="02040503050406030204" pitchFamily="18" charset="0"/>
                      </a:rPr>
                      <m:t>,</m:t>
                    </m:r>
                    <m:r>
                      <a:rPr lang="nl-NL" i="1">
                        <a:latin typeface="Cambria Math" panose="02040503050406030204" pitchFamily="18" charset="0"/>
                      </a:rPr>
                      <m:t>  </m:t>
                    </m:r>
                    <m:r>
                      <a:rPr lang="nl-NL" i="1">
                        <a:latin typeface="Cambria Math" panose="02040503050406030204" pitchFamily="18" charset="0"/>
                      </a:rPr>
                      <m:t>𝑔</m:t>
                    </m:r>
                    <m:d>
                      <m:dPr>
                        <m:ctrlPr>
                          <a:rPr lang="en-US" i="1">
                            <a:latin typeface="Cambria Math"/>
                          </a:rPr>
                        </m:ctrlPr>
                      </m:dPr>
                      <m:e>
                        <m:r>
                          <a:rPr lang="nl-NL" i="1">
                            <a:latin typeface="Cambria Math" panose="02040503050406030204" pitchFamily="18" charset="0"/>
                          </a:rPr>
                          <m:t>𝑥</m:t>
                        </m:r>
                      </m:e>
                    </m:d>
                  </m:oMath>
                </a14:m>
                <a:r>
                  <a:rPr lang="nl-NL" dirty="0"/>
                  <a:t> cùng được xác định và các điều kiện khác (nếu có yêu cầu trong đề bài)</a:t>
                </a:r>
                <a:endParaRPr lang="en-US" dirty="0"/>
              </a:p>
              <a:p>
                <a:pPr marL="457200"/>
                <a:r>
                  <a:rPr lang="en-US" dirty="0">
                    <a:solidFill>
                      <a:srgbClr val="FF0000"/>
                    </a:solidFill>
                    <a:sym typeface="Wingdings" panose="05000000000000000000" pitchFamily="2" charset="2"/>
                  </a:rPr>
                  <a:t></a:t>
                </a:r>
                <a:r>
                  <a:rPr lang="en-US" b="1" dirty="0"/>
                  <a:t> </a:t>
                </a:r>
                <a:r>
                  <a:rPr lang="nl-NL" dirty="0"/>
                  <a:t>Điều kiện để biểu thức:</a:t>
                </a:r>
                <a:endParaRPr lang="en-US" dirty="0"/>
              </a:p>
              <a:p>
                <a:pPr marL="1427163" lvl="0" indent="-514350">
                  <a:buClr>
                    <a:srgbClr val="FF0000"/>
                  </a:buClr>
                  <a:buSzPct val="80000"/>
                  <a:buFont typeface="Wingdings" panose="05000000000000000000" pitchFamily="2" charset="2"/>
                  <a:buChar char="v"/>
                </a:pPr>
                <a14:m>
                  <m:oMath xmlns:m="http://schemas.openxmlformats.org/officeDocument/2006/math">
                    <m:rad>
                      <m:radPr>
                        <m:degHide m:val="on"/>
                        <m:ctrlPr>
                          <a:rPr lang="en-US" i="1">
                            <a:latin typeface="Cambria Math"/>
                          </a:rPr>
                        </m:ctrlPr>
                      </m:radPr>
                      <m:deg/>
                      <m:e>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e>
                    </m:rad>
                  </m:oMath>
                </a14:m>
                <a:r>
                  <a:rPr lang="nl-NL" dirty="0"/>
                  <a:t> xác định là </a:t>
                </a:r>
                <a14:m>
                  <m:oMath xmlns:m="http://schemas.openxmlformats.org/officeDocument/2006/math">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m:t>
                    </m:r>
                    <m:r>
                      <a:rPr lang="nl-NL">
                        <a:latin typeface="Cambria Math" panose="02040503050406030204" pitchFamily="18" charset="0"/>
                      </a:rPr>
                      <m:t>0</m:t>
                    </m:r>
                  </m:oMath>
                </a14:m>
                <a:endParaRPr lang="en-US" dirty="0"/>
              </a:p>
              <a:p>
                <a:pPr marL="1427163" lvl="0" indent="-514350">
                  <a:buClr>
                    <a:srgbClr val="FF0000"/>
                  </a:buClr>
                  <a:buSzPct val="80000"/>
                  <a:buFont typeface="Wingdings" panose="05000000000000000000" pitchFamily="2" charset="2"/>
                  <a:buChar char="v"/>
                </a:pPr>
                <a14:m>
                  <m:oMath xmlns:m="http://schemas.openxmlformats.org/officeDocument/2006/math">
                    <m:f>
                      <m:fPr>
                        <m:ctrlPr>
                          <a:rPr lang="en-US" i="1">
                            <a:latin typeface="Cambria Math"/>
                          </a:rPr>
                        </m:ctrlPr>
                      </m:fPr>
                      <m:num>
                        <m:r>
                          <a:rPr lang="nl-NL">
                            <a:latin typeface="Cambria Math" panose="02040503050406030204" pitchFamily="18" charset="0"/>
                          </a:rPr>
                          <m:t>1</m:t>
                        </m:r>
                      </m:num>
                      <m:den>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den>
                    </m:f>
                  </m:oMath>
                </a14:m>
                <a:r>
                  <a:rPr lang="nl-NL" dirty="0"/>
                  <a:t> xác định là </a:t>
                </a:r>
                <a14:m>
                  <m:oMath xmlns:m="http://schemas.openxmlformats.org/officeDocument/2006/math">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m:t>
                    </m:r>
                    <m:r>
                      <a:rPr lang="nl-NL">
                        <a:latin typeface="Cambria Math" panose="02040503050406030204" pitchFamily="18" charset="0"/>
                      </a:rPr>
                      <m:t>0</m:t>
                    </m:r>
                  </m:oMath>
                </a14:m>
                <a:endParaRPr lang="en-US" dirty="0"/>
              </a:p>
              <a:p>
                <a:pPr marL="1427163" lvl="0" indent="-514350">
                  <a:buClr>
                    <a:srgbClr val="FF0000"/>
                  </a:buClr>
                  <a:buSzPct val="80000"/>
                  <a:buFont typeface="Wingdings" panose="05000000000000000000" pitchFamily="2" charset="2"/>
                  <a:buChar char="v"/>
                </a:pPr>
                <a14:m>
                  <m:oMath xmlns:m="http://schemas.openxmlformats.org/officeDocument/2006/math">
                    <m:f>
                      <m:fPr>
                        <m:ctrlPr>
                          <a:rPr lang="en-US" i="1">
                            <a:latin typeface="Cambria Math"/>
                          </a:rPr>
                        </m:ctrlPr>
                      </m:fPr>
                      <m:num>
                        <m:r>
                          <a:rPr lang="nl-NL">
                            <a:latin typeface="Cambria Math" panose="02040503050406030204" pitchFamily="18" charset="0"/>
                          </a:rPr>
                          <m:t>1</m:t>
                        </m:r>
                      </m:num>
                      <m:den>
                        <m:rad>
                          <m:radPr>
                            <m:degHide m:val="on"/>
                            <m:ctrlPr>
                              <a:rPr lang="en-US" i="1">
                                <a:latin typeface="Cambria Math"/>
                              </a:rPr>
                            </m:ctrlPr>
                          </m:radPr>
                          <m:deg/>
                          <m:e>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e>
                        </m:rad>
                      </m:den>
                    </m:f>
                  </m:oMath>
                </a14:m>
                <a:r>
                  <a:rPr lang="nl-NL" dirty="0"/>
                  <a:t> xác định là </a:t>
                </a:r>
                <a14:m>
                  <m:oMath xmlns:m="http://schemas.openxmlformats.org/officeDocument/2006/math">
                    <m:r>
                      <a:rPr lang="nl-NL" i="1">
                        <a:latin typeface="Cambria Math" panose="02040503050406030204" pitchFamily="18" charset="0"/>
                      </a:rPr>
                      <m:t>𝑓</m:t>
                    </m:r>
                    <m:d>
                      <m:dPr>
                        <m:ctrlPr>
                          <a:rPr lang="en-US" i="1">
                            <a:latin typeface="Cambria Math"/>
                          </a:rPr>
                        </m:ctrlPr>
                      </m:dPr>
                      <m:e>
                        <m:r>
                          <a:rPr lang="nl-NL" i="1">
                            <a:latin typeface="Cambria Math" panose="02040503050406030204" pitchFamily="18" charset="0"/>
                          </a:rPr>
                          <m:t>𝑥</m:t>
                        </m:r>
                      </m:e>
                    </m:d>
                    <m:r>
                      <a:rPr lang="nl-NL" i="1">
                        <a:latin typeface="Cambria Math" panose="02040503050406030204" pitchFamily="18" charset="0"/>
                      </a:rPr>
                      <m:t>&gt;</m:t>
                    </m:r>
                    <m:r>
                      <a:rPr lang="nl-NL">
                        <a:latin typeface="Cambria Math" panose="02040503050406030204" pitchFamily="18" charset="0"/>
                      </a:rPr>
                      <m:t>0</m:t>
                    </m:r>
                  </m:oMath>
                </a14:m>
                <a:endParaRPr lang="en-US" dirty="0"/>
              </a:p>
            </p:txBody>
          </p:sp>
        </mc:Choice>
        <mc:Fallback xmlns="">
          <p:sp>
            <p:nvSpPr>
              <p:cNvPr id="18" name="Content Placeholder 2">
                <a:extLst>
                  <a:ext uri="{FF2B5EF4-FFF2-40B4-BE49-F238E27FC236}">
                    <a16:creationId xmlns:a16="http://schemas.microsoft.com/office/drawing/2014/main" xmlns:a14="http://schemas.microsoft.com/office/drawing/2010/main" xmlns="" id="{5C607D02-F3EA-4874-B48F-93ED609CEE50}"/>
                  </a:ext>
                </a:extLst>
              </p:cNvPr>
              <p:cNvSpPr txBox="1">
                <a:spLocks noRot="1" noChangeAspect="1" noMove="1" noResize="1" noEditPoints="1" noAdjustHandles="1" noChangeArrowheads="1" noChangeShapeType="1" noTextEdit="1"/>
              </p:cNvSpPr>
              <p:nvPr/>
            </p:nvSpPr>
            <p:spPr>
              <a:xfrm>
                <a:off x="173402" y="185530"/>
                <a:ext cx="11905405" cy="6064655"/>
              </a:xfrm>
              <a:prstGeom prst="rect">
                <a:avLst/>
              </a:prstGeom>
              <a:blipFill rotWithShape="1">
                <a:blip r:embed="rId5"/>
                <a:stretch>
                  <a:fillRect l="-1228" t="-2508" r="-1330"/>
                </a:stretch>
              </a:blipFill>
              <a:ln>
                <a:solidFill>
                  <a:srgbClr val="FFC000"/>
                </a:solidFill>
                <a:prstDash val="sysDash"/>
              </a:ln>
            </p:spPr>
            <p:txBody>
              <a:bodyPr/>
              <a:lstStyle/>
              <a:p>
                <a:r>
                  <a:rPr lang="en-US">
                    <a:noFill/>
                  </a:rPr>
                  <a:t> </a:t>
                </a:r>
              </a:p>
            </p:txBody>
          </p:sp>
        </mc:Fallback>
      </mc:AlternateContent>
    </p:spTree>
    <p:extLst>
      <p:ext uri="{BB962C8B-B14F-4D97-AF65-F5344CB8AC3E}">
        <p14:creationId xmlns:p14="http://schemas.microsoft.com/office/powerpoint/2010/main" val="35588979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up)">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up)">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up)">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up)">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up)">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wipe(up)">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up)">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xEl>
                                              <p:pRg st="6" end="6"/>
                                            </p:txEl>
                                          </p:spTgt>
                                        </p:tgtEl>
                                        <p:attrNameLst>
                                          <p:attrName>style.visibility</p:attrName>
                                        </p:attrNameLst>
                                      </p:cBhvr>
                                      <p:to>
                                        <p:strVal val="visible"/>
                                      </p:to>
                                    </p:set>
                                    <p:animEffect transition="in" filter="wipe(up)">
                                      <p:cBhvr>
                                        <p:cTn id="42"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5"/>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5"/>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1CB4C6FF-9D2A-4DB8-995D-95E7EA1CCA0B}"/>
                  </a:ext>
                </a:extLst>
              </p:cNvPr>
              <p:cNvSpPr txBox="1">
                <a:spLocks/>
              </p:cNvSpPr>
              <p:nvPr/>
            </p:nvSpPr>
            <p:spPr>
              <a:xfrm>
                <a:off x="173402" y="238539"/>
                <a:ext cx="11951976" cy="2176665"/>
              </a:xfrm>
              <a:prstGeom prst="rect">
                <a:avLst/>
              </a:prstGeom>
              <a:solidFill>
                <a:srgbClr val="FFFFCC"/>
              </a:solidFill>
              <a:ln>
                <a:solidFill>
                  <a:srgbClr val="0000CC"/>
                </a:solidFill>
                <a:prstDash val="sys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rPr>
                  <a:t>Câu</a:t>
                </a:r>
                <a:r>
                  <a:rPr lang="en-US" b="1" dirty="0">
                    <a:solidFill>
                      <a:srgbClr val="FF0000"/>
                    </a:solidFill>
                  </a:rPr>
                  <a:t> </a:t>
                </a:r>
                <a:r>
                  <a:rPr lang="en-US" b="1" dirty="0">
                    <a:solidFill>
                      <a:srgbClr val="FF0000"/>
                    </a:solidFill>
                    <a:sym typeface="Wingdings" panose="05000000000000000000" pitchFamily="2" charset="2"/>
                  </a:rPr>
                  <a:t></a:t>
                </a:r>
                <a:r>
                  <a:rPr lang="en-US" b="1" dirty="0">
                    <a:solidFill>
                      <a:srgbClr val="FF0000"/>
                    </a:solidFill>
                  </a:rPr>
                  <a:t>. </a:t>
                </a:r>
                <a:r>
                  <a:rPr lang="nl-NL" dirty="0"/>
                  <a:t>Tìm điều kiện xác định của phương trình sau:</a:t>
                </a:r>
                <a:endParaRPr lang="en-US" dirty="0"/>
              </a:p>
              <a:p>
                <a:r>
                  <a:rPr lang="nl-NL" dirty="0"/>
                  <a:t>		a)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f>
                      <m:fPr>
                        <m:ctrlPr>
                          <a:rPr lang="en-US" i="1">
                            <a:latin typeface="Cambria Math"/>
                          </a:rPr>
                        </m:ctrlPr>
                      </m:fPr>
                      <m:num>
                        <m:r>
                          <a:rPr lang="nl-NL">
                            <a:latin typeface="Cambria Math" panose="02040503050406030204" pitchFamily="18" charset="0"/>
                          </a:rPr>
                          <m:t>5</m:t>
                        </m:r>
                      </m:num>
                      <m:den>
                        <m:r>
                          <a:rPr lang="nl-NL">
                            <a:latin typeface="Cambria Math" panose="02040503050406030204" pitchFamily="18" charset="0"/>
                          </a:rPr>
                          <m:t>4</m:t>
                        </m:r>
                        <m:sSup>
                          <m:sSupPr>
                            <m:ctrlPr>
                              <a:rPr lang="en-US" i="1">
                                <a:latin typeface="Cambria Math"/>
                              </a:rPr>
                            </m:ctrlPr>
                          </m:sSupPr>
                          <m:e>
                            <m:r>
                              <a:rPr lang="nl-NL" i="1">
                                <a:latin typeface="Cambria Math" panose="02040503050406030204" pitchFamily="18" charset="0"/>
                              </a:rPr>
                              <m:t>𝑥</m:t>
                            </m:r>
                          </m:e>
                          <m:sup>
                            <m:r>
                              <a:rPr lang="nl-NL">
                                <a:latin typeface="Cambria Math" panose="02040503050406030204" pitchFamily="18" charset="0"/>
                              </a:rPr>
                              <m:t>2</m:t>
                            </m:r>
                          </m:sup>
                        </m:sSup>
                        <m:r>
                          <a:rPr lang="nl-NL" i="1">
                            <a:latin typeface="Cambria Math" panose="02040503050406030204" pitchFamily="18" charset="0"/>
                          </a:rPr>
                          <m:t>−</m:t>
                        </m:r>
                        <m:r>
                          <a:rPr lang="nl-NL">
                            <a:latin typeface="Cambria Math" panose="02040503050406030204" pitchFamily="18" charset="0"/>
                          </a:rPr>
                          <m:t>9</m:t>
                        </m:r>
                      </m:den>
                    </m:f>
                    <m:r>
                      <a:rPr lang="nl-NL" i="1">
                        <a:latin typeface="Cambria Math" panose="02040503050406030204" pitchFamily="18" charset="0"/>
                      </a:rPr>
                      <m:t>&lt;</m:t>
                    </m:r>
                    <m:r>
                      <a:rPr lang="nl-NL">
                        <a:latin typeface="Cambria Math" panose="02040503050406030204" pitchFamily="18" charset="0"/>
                      </a:rPr>
                      <m:t>1</m:t>
                    </m:r>
                  </m:oMath>
                </a14:m>
                <a:r>
                  <a:rPr lang="nl-NL" dirty="0"/>
                  <a:t>		b)  </a:t>
                </a:r>
                <a14:m>
                  <m:oMath xmlns:m="http://schemas.openxmlformats.org/officeDocument/2006/math">
                    <m:rad>
                      <m:radPr>
                        <m:degHide m:val="on"/>
                        <m:ctrlPr>
                          <a:rPr lang="en-US" i="1">
                            <a:latin typeface="Cambria Math"/>
                          </a:rPr>
                        </m:ctrlPr>
                      </m:radPr>
                      <m:deg/>
                      <m:e>
                        <m:r>
                          <a:rPr lang="nl-NL">
                            <a:latin typeface="Cambria Math" panose="02040503050406030204" pitchFamily="18" charset="0"/>
                          </a:rPr>
                          <m:t>4</m:t>
                        </m:r>
                        <m:r>
                          <a:rPr lang="nl-NL" i="1">
                            <a:latin typeface="Cambria Math" panose="02040503050406030204" pitchFamily="18" charset="0"/>
                          </a:rPr>
                          <m:t>−</m:t>
                        </m:r>
                        <m:r>
                          <a:rPr lang="nl-NL">
                            <a:latin typeface="Cambria Math" panose="02040503050406030204" pitchFamily="18" charset="0"/>
                          </a:rPr>
                          <m:t>2</m:t>
                        </m:r>
                        <m:r>
                          <a:rPr lang="nl-NL" i="1">
                            <a:latin typeface="Cambria Math" panose="02040503050406030204" pitchFamily="18" charset="0"/>
                          </a:rPr>
                          <m:t>𝑥</m:t>
                        </m:r>
                      </m:e>
                    </m:rad>
                    <m:r>
                      <a:rPr lang="nl-NL" i="1">
                        <a:latin typeface="Cambria Math" panose="02040503050406030204" pitchFamily="18" charset="0"/>
                      </a:rPr>
                      <m:t>≥</m:t>
                    </m:r>
                    <m:f>
                      <m:fPr>
                        <m:ctrlPr>
                          <a:rPr lang="en-US" i="1">
                            <a:latin typeface="Cambria Math"/>
                          </a:rPr>
                        </m:ctrlPr>
                      </m:fPr>
                      <m:num>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1</m:t>
                        </m:r>
                      </m:num>
                      <m:den>
                        <m:sSup>
                          <m:sSupPr>
                            <m:ctrlPr>
                              <a:rPr lang="en-US" i="1">
                                <a:latin typeface="Cambria Math"/>
                              </a:rPr>
                            </m:ctrlPr>
                          </m:sSupPr>
                          <m:e>
                            <m:r>
                              <a:rPr lang="nl-NL" i="1">
                                <a:latin typeface="Cambria Math" panose="02040503050406030204" pitchFamily="18" charset="0"/>
                              </a:rPr>
                              <m:t>𝑥</m:t>
                            </m:r>
                          </m:e>
                          <m:sup>
                            <m:r>
                              <a:rPr lang="nl-NL">
                                <a:latin typeface="Cambria Math" panose="02040503050406030204" pitchFamily="18" charset="0"/>
                              </a:rPr>
                              <m:t>2</m:t>
                            </m:r>
                          </m:sup>
                        </m:sSup>
                        <m:r>
                          <a:rPr lang="nl-NL" i="1">
                            <a:latin typeface="Cambria Math" panose="02040503050406030204" pitchFamily="18" charset="0"/>
                          </a:rPr>
                          <m:t>−</m:t>
                        </m:r>
                        <m:r>
                          <a:rPr lang="nl-NL">
                            <a:latin typeface="Cambria Math" panose="02040503050406030204" pitchFamily="18" charset="0"/>
                          </a:rPr>
                          <m:t>2</m:t>
                        </m:r>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1</m:t>
                        </m:r>
                      </m:den>
                    </m:f>
                  </m:oMath>
                </a14:m>
                <a:endParaRPr lang="en-US" dirty="0"/>
              </a:p>
              <a:p>
                <a:endParaRPr lang="en-US" dirty="0"/>
              </a:p>
            </p:txBody>
          </p:sp>
        </mc:Choice>
        <mc:Fallback xmlns="">
          <p:sp>
            <p:nvSpPr>
              <p:cNvPr id="25" name="Content Placeholder 2">
                <a:extLst>
                  <a:ext uri="{FF2B5EF4-FFF2-40B4-BE49-F238E27FC236}">
                    <a16:creationId xmlns:a16="http://schemas.microsoft.com/office/drawing/2014/main" xmlns:a14="http://schemas.microsoft.com/office/drawing/2010/main" xmlns="" id="{1CB4C6FF-9D2A-4DB8-995D-95E7EA1CCA0B}"/>
                  </a:ext>
                </a:extLst>
              </p:cNvPr>
              <p:cNvSpPr txBox="1">
                <a:spLocks noRot="1" noChangeAspect="1" noMove="1" noResize="1" noEditPoints="1" noAdjustHandles="1" noChangeArrowheads="1" noChangeShapeType="1" noTextEdit="1"/>
              </p:cNvSpPr>
              <p:nvPr/>
            </p:nvSpPr>
            <p:spPr>
              <a:xfrm>
                <a:off x="173402" y="238539"/>
                <a:ext cx="11951976" cy="2176665"/>
              </a:xfrm>
              <a:prstGeom prst="rect">
                <a:avLst/>
              </a:prstGeom>
              <a:blipFill rotWithShape="1">
                <a:blip r:embed="rId6"/>
                <a:stretch>
                  <a:fillRect l="-1223" t="-6128"/>
                </a:stretch>
              </a:blipFill>
              <a:ln>
                <a:solidFill>
                  <a:srgbClr val="0000CC"/>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 xmlns:a16="http://schemas.microsoft.com/office/drawing/2014/main" id="{BFC44F5D-5A03-429E-A3E3-CCED1EEF7D32}"/>
                  </a:ext>
                </a:extLst>
              </p:cNvPr>
              <p:cNvSpPr txBox="1">
                <a:spLocks/>
              </p:cNvSpPr>
              <p:nvPr/>
            </p:nvSpPr>
            <p:spPr>
              <a:xfrm>
                <a:off x="186822" y="2454270"/>
                <a:ext cx="11938556" cy="4251848"/>
              </a:xfrm>
              <a:prstGeom prst="rect">
                <a:avLst/>
              </a:prstGeom>
              <a:solidFill>
                <a:srgbClr val="CCFFFF"/>
              </a:solidFill>
              <a:ln>
                <a:solidFill>
                  <a:srgbClr val="0000CC"/>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sym typeface="Wingdings" panose="05000000000000000000" pitchFamily="2" charset="2"/>
                  </a:rPr>
                  <a:t>. </a:t>
                </a:r>
                <a:r>
                  <a:rPr lang="en-US" b="1" dirty="0" err="1">
                    <a:solidFill>
                      <a:srgbClr val="FF0000"/>
                    </a:solidFill>
                  </a:rPr>
                  <a:t>Lời</a:t>
                </a:r>
                <a:r>
                  <a:rPr lang="en-US" b="1" dirty="0">
                    <a:solidFill>
                      <a:srgbClr val="FF0000"/>
                    </a:solidFill>
                  </a:rPr>
                  <a:t> </a:t>
                </a:r>
                <a:r>
                  <a:rPr lang="en-US" b="1" dirty="0" err="1">
                    <a:solidFill>
                      <a:srgbClr val="FF0000"/>
                    </a:solidFill>
                  </a:rPr>
                  <a:t>giải</a:t>
                </a:r>
                <a:r>
                  <a:rPr lang="en-US" b="1" dirty="0">
                    <a:solidFill>
                      <a:srgbClr val="FF0000"/>
                    </a:solidFill>
                  </a:rPr>
                  <a:t>: </a:t>
                </a:r>
              </a:p>
              <a:p>
                <a:pPr lvl="0"/>
                <a:r>
                  <a:rPr lang="en-US" b="1" dirty="0">
                    <a:solidFill>
                      <a:srgbClr val="FF0000"/>
                    </a:solidFill>
                  </a:rPr>
                  <a:t>a) </a:t>
                </a:r>
                <a:r>
                  <a:rPr lang="nl-NL" dirty="0"/>
                  <a:t>Điều kiện xác định của bất phương trình là</a:t>
                </a:r>
                <a:endParaRPr lang="en-US" dirty="0"/>
              </a:p>
              <a:p>
                <a:r>
                  <a:rPr lang="nl-NL" dirty="0"/>
                  <a:t>	 </a:t>
                </a:r>
                <a14:m>
                  <m:oMath xmlns:m="http://schemas.openxmlformats.org/officeDocument/2006/math">
                    <m:r>
                      <a:rPr lang="nl-NL">
                        <a:latin typeface="Cambria Math" panose="02040503050406030204" pitchFamily="18" charset="0"/>
                      </a:rPr>
                      <m:t>4</m:t>
                    </m:r>
                    <m:sSup>
                      <m:sSupPr>
                        <m:ctrlPr>
                          <a:rPr lang="en-US" i="1">
                            <a:latin typeface="Cambria Math"/>
                          </a:rPr>
                        </m:ctrlPr>
                      </m:sSupPr>
                      <m:e>
                        <m:r>
                          <a:rPr lang="nl-NL" i="1">
                            <a:latin typeface="Cambria Math" panose="02040503050406030204" pitchFamily="18" charset="0"/>
                          </a:rPr>
                          <m:t>𝑥</m:t>
                        </m:r>
                      </m:e>
                      <m:sup>
                        <m:r>
                          <a:rPr lang="nl-NL">
                            <a:latin typeface="Cambria Math" panose="02040503050406030204" pitchFamily="18" charset="0"/>
                          </a:rPr>
                          <m:t>2</m:t>
                        </m:r>
                      </m:sup>
                    </m:sSup>
                    <m:r>
                      <a:rPr lang="nl-NL" i="1">
                        <a:latin typeface="Cambria Math" panose="02040503050406030204" pitchFamily="18" charset="0"/>
                      </a:rPr>
                      <m:t>−</m:t>
                    </m:r>
                    <m:r>
                      <a:rPr lang="nl-NL">
                        <a:latin typeface="Cambria Math" panose="02040503050406030204" pitchFamily="18" charset="0"/>
                      </a:rPr>
                      <m:t>9</m:t>
                    </m:r>
                    <m:r>
                      <a:rPr lang="nl-NL" i="1">
                        <a:latin typeface="Cambria Math" panose="02040503050406030204" pitchFamily="18" charset="0"/>
                      </a:rPr>
                      <m:t>≠</m:t>
                    </m:r>
                    <m:r>
                      <a:rPr lang="nl-NL">
                        <a:latin typeface="Cambria Math" panose="02040503050406030204" pitchFamily="18" charset="0"/>
                      </a:rPr>
                      <m:t>0</m:t>
                    </m:r>
                    <m:r>
                      <a:rPr lang="nl-NL" i="1">
                        <a:latin typeface="Cambria Math" panose="02040503050406030204" pitchFamily="18" charset="0"/>
                      </a:rPr>
                      <m:t>⇔</m:t>
                    </m:r>
                    <m:sSup>
                      <m:sSupPr>
                        <m:ctrlPr>
                          <a:rPr lang="en-US" i="1">
                            <a:latin typeface="Cambria Math"/>
                          </a:rPr>
                        </m:ctrlPr>
                      </m:sSupPr>
                      <m:e>
                        <m:r>
                          <a:rPr lang="nl-NL" i="1">
                            <a:latin typeface="Cambria Math" panose="02040503050406030204" pitchFamily="18" charset="0"/>
                          </a:rPr>
                          <m:t>𝑥</m:t>
                        </m:r>
                      </m:e>
                      <m:sup>
                        <m:r>
                          <a:rPr lang="nl-NL">
                            <a:latin typeface="Cambria Math" panose="02040503050406030204" pitchFamily="18" charset="0"/>
                          </a:rPr>
                          <m:t>2</m:t>
                        </m:r>
                      </m:sup>
                    </m:sSup>
                    <m:r>
                      <a:rPr lang="nl-NL" i="1">
                        <a:latin typeface="Cambria Math" panose="02040503050406030204" pitchFamily="18" charset="0"/>
                      </a:rPr>
                      <m:t>≠</m:t>
                    </m:r>
                    <m:f>
                      <m:fPr>
                        <m:ctrlPr>
                          <a:rPr lang="en-US" i="1">
                            <a:latin typeface="Cambria Math"/>
                          </a:rPr>
                        </m:ctrlPr>
                      </m:fPr>
                      <m:num>
                        <m:r>
                          <a:rPr lang="nl-NL">
                            <a:latin typeface="Cambria Math" panose="02040503050406030204" pitchFamily="18" charset="0"/>
                          </a:rPr>
                          <m:t>9</m:t>
                        </m:r>
                      </m:num>
                      <m:den>
                        <m:r>
                          <a:rPr lang="nl-NL">
                            <a:latin typeface="Cambria Math" panose="02040503050406030204" pitchFamily="18" charset="0"/>
                          </a:rPr>
                          <m:t>4</m:t>
                        </m:r>
                      </m:den>
                    </m:f>
                    <m:r>
                      <a:rPr lang="nl-NL" i="1">
                        <a:latin typeface="Cambria Math" panose="02040503050406030204" pitchFamily="18" charset="0"/>
                      </a:rPr>
                      <m:t>⇔</m:t>
                    </m:r>
                    <m:r>
                      <a:rPr lang="nl-NL" i="1">
                        <a:latin typeface="Cambria Math" panose="02040503050406030204" pitchFamily="18" charset="0"/>
                      </a:rPr>
                      <m:t>𝑥</m:t>
                    </m:r>
                    <m:r>
                      <a:rPr lang="nl-NL" i="1">
                        <a:latin typeface="Cambria Math" panose="02040503050406030204" pitchFamily="18" charset="0"/>
                      </a:rPr>
                      <m:t>≠±</m:t>
                    </m:r>
                    <m:f>
                      <m:fPr>
                        <m:ctrlPr>
                          <a:rPr lang="en-US" i="1">
                            <a:latin typeface="Cambria Math"/>
                          </a:rPr>
                        </m:ctrlPr>
                      </m:fPr>
                      <m:num>
                        <m:r>
                          <a:rPr lang="nl-NL">
                            <a:latin typeface="Cambria Math" panose="02040503050406030204" pitchFamily="18" charset="0"/>
                          </a:rPr>
                          <m:t>3</m:t>
                        </m:r>
                      </m:num>
                      <m:den>
                        <m:r>
                          <a:rPr lang="nl-NL">
                            <a:latin typeface="Cambria Math" panose="02040503050406030204" pitchFamily="18" charset="0"/>
                          </a:rPr>
                          <m:t>2</m:t>
                        </m:r>
                      </m:den>
                    </m:f>
                  </m:oMath>
                </a14:m>
                <a:endParaRPr lang="en-US" dirty="0"/>
              </a:p>
              <a:p>
                <a:r>
                  <a:rPr lang="nl-NL" b="1" dirty="0">
                    <a:solidFill>
                      <a:srgbClr val="FF0000"/>
                    </a:solidFill>
                  </a:rPr>
                  <a:t>b)</a:t>
                </a:r>
                <a:r>
                  <a:rPr lang="nl-NL" dirty="0">
                    <a:solidFill>
                      <a:srgbClr val="FF0000"/>
                    </a:solidFill>
                  </a:rPr>
                  <a:t> </a:t>
                </a:r>
                <a:r>
                  <a:rPr lang="nl-NL" dirty="0"/>
                  <a:t>Điều kiện xác định của bất phương trình là</a:t>
                </a:r>
                <a:endParaRPr lang="en-US" dirty="0"/>
              </a:p>
              <a:p>
                <a:r>
                  <a:rPr lang="en-US" dirty="0"/>
                  <a:t>	</a:t>
                </a:r>
                <a14:m>
                  <m:oMath xmlns:m="http://schemas.openxmlformats.org/officeDocument/2006/math">
                    <m:d>
                      <m:dPr>
                        <m:begChr m:val="{"/>
                        <m:endChr m:val=""/>
                        <m:ctrlPr>
                          <a:rPr lang="en-US" i="1">
                            <a:latin typeface="Cambria Math"/>
                          </a:rPr>
                        </m:ctrlPr>
                      </m:dPr>
                      <m:e>
                        <m:m>
                          <m:mPr>
                            <m:plcHide m:val="on"/>
                            <m:mcs>
                              <m:mc>
                                <m:mcPr>
                                  <m:count m:val="1"/>
                                  <m:mcJc m:val="center"/>
                                </m:mcPr>
                              </m:mc>
                            </m:mcs>
                            <m:ctrlPr>
                              <a:rPr lang="en-US" i="1">
                                <a:latin typeface="Cambria Math"/>
                              </a:rPr>
                            </m:ctrlPr>
                          </m:mPr>
                          <m:mr>
                            <m:e>
                              <m:r>
                                <a:rPr lang="nl-NL">
                                  <a:latin typeface="Cambria Math" panose="02040503050406030204" pitchFamily="18" charset="0"/>
                                </a:rPr>
                                <m:t>4</m:t>
                              </m:r>
                              <m:r>
                                <a:rPr lang="nl-NL" i="1">
                                  <a:latin typeface="Cambria Math" panose="02040503050406030204" pitchFamily="18" charset="0"/>
                                </a:rPr>
                                <m:t>−</m:t>
                              </m:r>
                              <m:r>
                                <a:rPr lang="nl-NL">
                                  <a:latin typeface="Cambria Math" panose="02040503050406030204" pitchFamily="18" charset="0"/>
                                </a:rPr>
                                <m:t>2</m:t>
                              </m:r>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0</m:t>
                              </m:r>
                            </m:e>
                          </m:mr>
                          <m:mr>
                            <m:e>
                              <m:sSup>
                                <m:sSupPr>
                                  <m:ctrlPr>
                                    <a:rPr lang="en-US" i="1">
                                      <a:latin typeface="Cambria Math"/>
                                    </a:rPr>
                                  </m:ctrlPr>
                                </m:sSupPr>
                                <m:e>
                                  <m:r>
                                    <a:rPr lang="nl-NL" i="1">
                                      <a:latin typeface="Cambria Math" panose="02040503050406030204" pitchFamily="18" charset="0"/>
                                    </a:rPr>
                                    <m:t>𝑥</m:t>
                                  </m:r>
                                </m:e>
                                <m:sup>
                                  <m:r>
                                    <a:rPr lang="nl-NL">
                                      <a:latin typeface="Cambria Math" panose="02040503050406030204" pitchFamily="18" charset="0"/>
                                    </a:rPr>
                                    <m:t>2</m:t>
                                  </m:r>
                                </m:sup>
                              </m:sSup>
                              <m:r>
                                <a:rPr lang="nl-NL" i="1">
                                  <a:latin typeface="Cambria Math" panose="02040503050406030204" pitchFamily="18" charset="0"/>
                                </a:rPr>
                                <m:t>−</m:t>
                              </m:r>
                              <m:r>
                                <a:rPr lang="nl-NL">
                                  <a:latin typeface="Cambria Math" panose="02040503050406030204" pitchFamily="18" charset="0"/>
                                </a:rPr>
                                <m:t>2</m:t>
                              </m:r>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1</m:t>
                              </m:r>
                              <m:r>
                                <a:rPr lang="nl-NL" i="1">
                                  <a:latin typeface="Cambria Math" panose="02040503050406030204" pitchFamily="18" charset="0"/>
                                </a:rPr>
                                <m:t>≠</m:t>
                              </m:r>
                              <m:r>
                                <a:rPr lang="nl-NL">
                                  <a:latin typeface="Cambria Math" panose="02040503050406030204" pitchFamily="18" charset="0"/>
                                </a:rPr>
                                <m:t>0</m:t>
                              </m:r>
                            </m:e>
                          </m:mr>
                        </m:m>
                      </m:e>
                    </m:d>
                    <m:r>
                      <a:rPr lang="nl-NL" i="1">
                        <a:latin typeface="Cambria Math" panose="02040503050406030204" pitchFamily="18" charset="0"/>
                      </a:rPr>
                      <m:t>⇔</m:t>
                    </m:r>
                    <m:d>
                      <m:dPr>
                        <m:begChr m:val="{"/>
                        <m:endChr m:val=""/>
                        <m:ctrlPr>
                          <a:rPr lang="en-US" i="1">
                            <a:latin typeface="Cambria Math"/>
                          </a:rPr>
                        </m:ctrlPr>
                      </m:dPr>
                      <m:e>
                        <m:m>
                          <m:mPr>
                            <m:plcHide m:val="on"/>
                            <m:mcs>
                              <m:mc>
                                <m:mcPr>
                                  <m:count m:val="1"/>
                                  <m:mcJc m:val="center"/>
                                </m:mcPr>
                              </m:mc>
                            </m:mcs>
                            <m:ctrlPr>
                              <a:rPr lang="en-US" i="1">
                                <a:latin typeface="Cambria Math"/>
                              </a:rPr>
                            </m:ctrlPr>
                          </m:mPr>
                          <m:mr>
                            <m:e>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2</m:t>
                              </m:r>
                            </m:e>
                          </m:mr>
                          <m:mr>
                            <m:e>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1</m:t>
                              </m:r>
                              <m:r>
                                <a:rPr lang="nl-NL" i="1">
                                  <a:latin typeface="Cambria Math" panose="02040503050406030204" pitchFamily="18" charset="0"/>
                                </a:rPr>
                                <m:t>±</m:t>
                              </m:r>
                              <m:rad>
                                <m:radPr>
                                  <m:degHide m:val="on"/>
                                  <m:ctrlPr>
                                    <a:rPr lang="en-US" i="1">
                                      <a:latin typeface="Cambria Math"/>
                                    </a:rPr>
                                  </m:ctrlPr>
                                </m:radPr>
                                <m:deg/>
                                <m:e>
                                  <m:r>
                                    <a:rPr lang="nl-NL">
                                      <a:latin typeface="Cambria Math" panose="02040503050406030204" pitchFamily="18" charset="0"/>
                                    </a:rPr>
                                    <m:t>2</m:t>
                                  </m:r>
                                </m:e>
                              </m:rad>
                            </m:e>
                          </m:mr>
                        </m:m>
                      </m:e>
                    </m:d>
                    <m:r>
                      <a:rPr lang="nl-NL" i="1">
                        <a:latin typeface="Cambria Math" panose="02040503050406030204" pitchFamily="18" charset="0"/>
                      </a:rPr>
                      <m:t>⇔</m:t>
                    </m:r>
                    <m:d>
                      <m:dPr>
                        <m:begChr m:val="{"/>
                        <m:endChr m:val=""/>
                        <m:ctrlPr>
                          <a:rPr lang="en-US" i="1">
                            <a:latin typeface="Cambria Math"/>
                          </a:rPr>
                        </m:ctrlPr>
                      </m:dPr>
                      <m:e>
                        <m:m>
                          <m:mPr>
                            <m:plcHide m:val="on"/>
                            <m:mcs>
                              <m:mc>
                                <m:mcPr>
                                  <m:count m:val="1"/>
                                  <m:mcJc m:val="center"/>
                                </m:mcPr>
                              </m:mc>
                            </m:mcs>
                            <m:ctrlPr>
                              <a:rPr lang="en-US" i="1">
                                <a:latin typeface="Cambria Math"/>
                              </a:rPr>
                            </m:ctrlPr>
                          </m:mPr>
                          <m:mr>
                            <m:e>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2</m:t>
                              </m:r>
                            </m:e>
                          </m:mr>
                          <m:mr>
                            <m:e>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1</m:t>
                              </m:r>
                              <m:r>
                                <a:rPr lang="nl-NL" i="1">
                                  <a:latin typeface="Cambria Math" panose="02040503050406030204" pitchFamily="18" charset="0"/>
                                </a:rPr>
                                <m:t>−</m:t>
                              </m:r>
                              <m:rad>
                                <m:radPr>
                                  <m:degHide m:val="on"/>
                                  <m:ctrlPr>
                                    <a:rPr lang="en-US" i="1">
                                      <a:latin typeface="Cambria Math"/>
                                    </a:rPr>
                                  </m:ctrlPr>
                                </m:radPr>
                                <m:deg/>
                                <m:e>
                                  <m:r>
                                    <a:rPr lang="nl-NL">
                                      <a:latin typeface="Cambria Math" panose="02040503050406030204" pitchFamily="18" charset="0"/>
                                    </a:rPr>
                                    <m:t>2</m:t>
                                  </m:r>
                                </m:e>
                              </m:rad>
                            </m:e>
                          </m:mr>
                        </m:m>
                      </m:e>
                    </m:d>
                  </m:oMath>
                </a14:m>
                <a:r>
                  <a:rPr lang="en-US" dirty="0"/>
                  <a:t> </a:t>
                </a:r>
              </a:p>
            </p:txBody>
          </p:sp>
        </mc:Choice>
        <mc:Fallback xmlns="">
          <p:sp>
            <p:nvSpPr>
              <p:cNvPr id="26" name="Content Placeholder 2">
                <a:extLst>
                  <a:ext uri="{FF2B5EF4-FFF2-40B4-BE49-F238E27FC236}">
                    <a16:creationId xmlns:a16="http://schemas.microsoft.com/office/drawing/2014/main" id="{BFC44F5D-5A03-429E-A3E3-CCED1EEF7D32}"/>
                  </a:ext>
                </a:extLst>
              </p:cNvPr>
              <p:cNvSpPr txBox="1">
                <a:spLocks noRot="1" noChangeAspect="1" noMove="1" noResize="1" noEditPoints="1" noAdjustHandles="1" noChangeArrowheads="1" noChangeShapeType="1" noTextEdit="1"/>
              </p:cNvSpPr>
              <p:nvPr/>
            </p:nvSpPr>
            <p:spPr>
              <a:xfrm>
                <a:off x="186822" y="2454270"/>
                <a:ext cx="11938556" cy="4251848"/>
              </a:xfrm>
              <a:prstGeom prst="rect">
                <a:avLst/>
              </a:prstGeom>
              <a:blipFill>
                <a:blip r:embed="rId7"/>
                <a:stretch>
                  <a:fillRect l="-1276" t="-3004"/>
                </a:stretch>
              </a:blipFill>
              <a:ln>
                <a:solidFill>
                  <a:srgbClr val="0000CC"/>
                </a:solidFill>
                <a:prstDash val="sysDot"/>
              </a:ln>
            </p:spPr>
            <p:txBody>
              <a:bodyPr/>
              <a:lstStyle/>
              <a:p>
                <a:r>
                  <a:rPr lang="en-US">
                    <a:noFill/>
                  </a:rPr>
                  <a:t> </a:t>
                </a:r>
              </a:p>
            </p:txBody>
          </p:sp>
        </mc:Fallback>
      </mc:AlternateContent>
    </p:spTree>
    <p:extLst>
      <p:ext uri="{BB962C8B-B14F-4D97-AF65-F5344CB8AC3E}">
        <p14:creationId xmlns:p14="http://schemas.microsoft.com/office/powerpoint/2010/main" val="253991858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up)">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bg/>
                                          </p:spTgt>
                                        </p:tgtEl>
                                        <p:attrNameLst>
                                          <p:attrName>style.visibility</p:attrName>
                                        </p:attrNameLst>
                                      </p:cBhvr>
                                      <p:to>
                                        <p:strVal val="visible"/>
                                      </p:to>
                                    </p:set>
                                    <p:animEffect transition="in" filter="wipe(up)">
                                      <p:cBhvr>
                                        <p:cTn id="22" dur="500"/>
                                        <p:tgtEl>
                                          <p:spTgt spid="2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up)">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wipe(up)">
                                      <p:cBhvr>
                                        <p:cTn id="32" dur="500"/>
                                        <p:tgtEl>
                                          <p:spTgt spid="2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wipe(up)">
                                      <p:cBhvr>
                                        <p:cTn id="37" dur="500"/>
                                        <p:tgtEl>
                                          <p:spTgt spid="2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xEl>
                                              <p:pRg st="3" end="3"/>
                                            </p:txEl>
                                          </p:spTgt>
                                        </p:tgtEl>
                                        <p:attrNameLst>
                                          <p:attrName>style.visibility</p:attrName>
                                        </p:attrNameLst>
                                      </p:cBhvr>
                                      <p:to>
                                        <p:strVal val="visible"/>
                                      </p:to>
                                    </p:set>
                                    <p:animEffect transition="in" filter="wipe(up)">
                                      <p:cBhvr>
                                        <p:cTn id="42" dur="500"/>
                                        <p:tgtEl>
                                          <p:spTgt spid="2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6">
                                            <p:txEl>
                                              <p:pRg st="4" end="4"/>
                                            </p:txEl>
                                          </p:spTgt>
                                        </p:tgtEl>
                                        <p:attrNameLst>
                                          <p:attrName>style.visibility</p:attrName>
                                        </p:attrNameLst>
                                      </p:cBhvr>
                                      <p:to>
                                        <p:strVal val="visible"/>
                                      </p:to>
                                    </p:set>
                                    <p:animEffect transition="in" filter="wipe(up)">
                                      <p:cBhvr>
                                        <p:cTn id="4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tmplLst>
          <p:tmpl>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animBg="1">
        <p:tmplLst>
          <p:tmpl>
            <p:tnLst>
              <p:par>
                <p:cTn presetID="22" presetClass="entr" presetSubtype="1"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5"/>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5"/>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xmlns:a14="http://schemas.microsoft.com/office/drawing/2010/main">
        <mc:Choice Requires="a14">
          <p:sp>
            <p:nvSpPr>
              <p:cNvPr id="19" name="Content Placeholder 2">
                <a:extLst>
                  <a:ext uri="{FF2B5EF4-FFF2-40B4-BE49-F238E27FC236}">
                    <a16:creationId xmlns="" xmlns:a16="http://schemas.microsoft.com/office/drawing/2014/main" id="{83E7C4D7-F4C4-4F6C-87A6-8260675AB9E9}"/>
                  </a:ext>
                </a:extLst>
              </p:cNvPr>
              <p:cNvSpPr txBox="1">
                <a:spLocks/>
              </p:cNvSpPr>
              <p:nvPr/>
            </p:nvSpPr>
            <p:spPr>
              <a:xfrm>
                <a:off x="147679" y="159026"/>
                <a:ext cx="11951976" cy="2231923"/>
              </a:xfrm>
              <a:prstGeom prst="rect">
                <a:avLst/>
              </a:prstGeom>
              <a:solidFill>
                <a:srgbClr val="FFFFCC"/>
              </a:solidFill>
              <a:ln>
                <a:solidFill>
                  <a:srgbClr val="0000CC"/>
                </a:solidFill>
                <a:prstDash val="sys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49350" indent="-1149350" algn="just"/>
                <a:r>
                  <a:rPr lang="en-US" b="1" dirty="0" err="1">
                    <a:solidFill>
                      <a:srgbClr val="FF0000"/>
                    </a:solidFill>
                  </a:rPr>
                  <a:t>Câu</a:t>
                </a:r>
                <a:r>
                  <a:rPr lang="en-US" b="1" dirty="0">
                    <a:solidFill>
                      <a:srgbClr val="FF0000"/>
                    </a:solidFill>
                  </a:rPr>
                  <a:t> </a:t>
                </a:r>
                <a:r>
                  <a:rPr lang="en-US" b="1" dirty="0">
                    <a:solidFill>
                      <a:srgbClr val="FF0000"/>
                    </a:solidFill>
                    <a:sym typeface="Wingdings" panose="05000000000000000000" pitchFamily="2" charset="2"/>
                  </a:rPr>
                  <a:t></a:t>
                </a:r>
                <a:r>
                  <a:rPr lang="en-US" b="1" dirty="0">
                    <a:solidFill>
                      <a:srgbClr val="FF0000"/>
                    </a:solidFill>
                  </a:rPr>
                  <a:t>. </a:t>
                </a:r>
                <a:r>
                  <a:rPr lang="nl-NL" dirty="0"/>
                  <a:t>Tìm điều kiện xác định của bất phương trình sau rồi suy ra tập nghiệm của nó:</a:t>
                </a:r>
                <a:endParaRPr lang="en-US" dirty="0"/>
              </a:p>
              <a:p>
                <a:r>
                  <a:rPr lang="nl-NL" dirty="0"/>
                  <a:t> 		a) </a:t>
                </a:r>
                <a14:m>
                  <m:oMath xmlns:m="http://schemas.openxmlformats.org/officeDocument/2006/math">
                    <m:r>
                      <a:rPr lang="nl-NL">
                        <a:latin typeface="Cambria Math" panose="02040503050406030204" pitchFamily="18" charset="0"/>
                      </a:rPr>
                      <m:t>2</m:t>
                    </m:r>
                    <m:r>
                      <a:rPr lang="nl-NL" i="1">
                        <a:latin typeface="Cambria Math" panose="02040503050406030204" pitchFamily="18" charset="0"/>
                      </a:rPr>
                      <m:t>𝑥</m:t>
                    </m:r>
                    <m:r>
                      <a:rPr lang="nl-NL" i="1">
                        <a:latin typeface="Cambria Math" panose="02040503050406030204" pitchFamily="18" charset="0"/>
                      </a:rPr>
                      <m:t>+</m:t>
                    </m:r>
                    <m:rad>
                      <m:radPr>
                        <m:degHide m:val="on"/>
                        <m:ctrlPr>
                          <a:rPr lang="en-US" i="1">
                            <a:latin typeface="Cambria Math"/>
                          </a:rPr>
                        </m:ctrlPr>
                      </m:radPr>
                      <m:deg/>
                      <m:e>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3</m:t>
                        </m:r>
                      </m:e>
                    </m:rad>
                    <m:r>
                      <a:rPr lang="nl-NL" i="1">
                        <a:latin typeface="Cambria Math" panose="02040503050406030204" pitchFamily="18" charset="0"/>
                      </a:rPr>
                      <m:t>≥</m:t>
                    </m:r>
                    <m:r>
                      <a:rPr lang="nl-NL">
                        <a:latin typeface="Cambria Math" panose="02040503050406030204" pitchFamily="18" charset="0"/>
                      </a:rPr>
                      <m:t>2</m:t>
                    </m:r>
                    <m:rad>
                      <m:radPr>
                        <m:degHide m:val="on"/>
                        <m:ctrlPr>
                          <a:rPr lang="en-US" i="1">
                            <a:latin typeface="Cambria Math"/>
                          </a:rPr>
                        </m:ctrlPr>
                      </m:radPr>
                      <m:deg/>
                      <m:e>
                        <m:r>
                          <a:rPr lang="nl-NL">
                            <a:latin typeface="Cambria Math" panose="02040503050406030204" pitchFamily="18" charset="0"/>
                          </a:rPr>
                          <m:t>3</m:t>
                        </m:r>
                        <m:r>
                          <a:rPr lang="nl-NL" i="1">
                            <a:latin typeface="Cambria Math" panose="02040503050406030204" pitchFamily="18" charset="0"/>
                          </a:rPr>
                          <m:t>−</m:t>
                        </m:r>
                        <m:r>
                          <a:rPr lang="nl-NL" i="1">
                            <a:latin typeface="Cambria Math" panose="02040503050406030204" pitchFamily="18" charset="0"/>
                          </a:rPr>
                          <m:t>𝑥</m:t>
                        </m:r>
                      </m:e>
                    </m:rad>
                    <m:r>
                      <a:rPr lang="nl-NL" i="1">
                        <a:latin typeface="Cambria Math" panose="02040503050406030204" pitchFamily="18" charset="0"/>
                      </a:rPr>
                      <m:t>+</m:t>
                    </m:r>
                    <m:r>
                      <a:rPr lang="nl-NL">
                        <a:latin typeface="Cambria Math" panose="02040503050406030204" pitchFamily="18" charset="0"/>
                      </a:rPr>
                      <m:t>3</m:t>
                    </m:r>
                  </m:oMath>
                </a14:m>
                <a:r>
                  <a:rPr lang="nl-NL" dirty="0"/>
                  <a:t>	      </a:t>
                </a:r>
              </a:p>
              <a:p>
                <a:r>
                  <a:rPr lang="nl-NL" dirty="0"/>
                  <a:t>		b) </a:t>
                </a:r>
                <a14:m>
                  <m:oMath xmlns:m="http://schemas.openxmlformats.org/officeDocument/2006/math">
                    <m:rad>
                      <m:radPr>
                        <m:degHide m:val="on"/>
                        <m:ctrlPr>
                          <a:rPr lang="en-US" i="1">
                            <a:latin typeface="Cambria Math"/>
                          </a:rPr>
                        </m:ctrlPr>
                      </m:radPr>
                      <m:deg/>
                      <m:e>
                        <m:r>
                          <a:rPr lang="nl-NL" i="1">
                            <a:latin typeface="Cambria Math" panose="02040503050406030204" pitchFamily="18" charset="0"/>
                          </a:rPr>
                          <m:t>−</m:t>
                        </m:r>
                        <m:sSup>
                          <m:sSupPr>
                            <m:ctrlPr>
                              <a:rPr lang="en-US" i="1">
                                <a:latin typeface="Cambria Math"/>
                              </a:rPr>
                            </m:ctrlPr>
                          </m:sSupPr>
                          <m:e>
                            <m:r>
                              <a:rPr lang="nl-NL" i="1">
                                <a:latin typeface="Cambria Math" panose="02040503050406030204" pitchFamily="18" charset="0"/>
                              </a:rPr>
                              <m:t>𝑥</m:t>
                            </m:r>
                          </m:e>
                          <m:sup>
                            <m:r>
                              <a:rPr lang="nl-NL">
                                <a:latin typeface="Cambria Math" panose="02040503050406030204" pitchFamily="18" charset="0"/>
                              </a:rPr>
                              <m:t>2</m:t>
                            </m:r>
                          </m:sup>
                        </m:sSup>
                        <m:r>
                          <a:rPr lang="nl-NL" i="1">
                            <a:latin typeface="Cambria Math" panose="02040503050406030204" pitchFamily="18" charset="0"/>
                          </a:rPr>
                          <m:t>+</m:t>
                        </m:r>
                        <m:r>
                          <a:rPr lang="nl-NL">
                            <a:latin typeface="Cambria Math" panose="02040503050406030204" pitchFamily="18" charset="0"/>
                          </a:rPr>
                          <m:t>4</m:t>
                        </m:r>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4</m:t>
                        </m:r>
                      </m:e>
                    </m:rad>
                    <m:r>
                      <a:rPr lang="nl-NL" i="1">
                        <a:latin typeface="Cambria Math" panose="02040503050406030204" pitchFamily="18" charset="0"/>
                      </a:rPr>
                      <m:t>≤</m:t>
                    </m:r>
                    <m:r>
                      <a:rPr lang="nl-NL">
                        <a:latin typeface="Cambria Math" panose="02040503050406030204" pitchFamily="18" charset="0"/>
                      </a:rPr>
                      <m:t>27</m:t>
                    </m:r>
                    <m:r>
                      <a:rPr lang="nl-NL" i="1">
                        <a:latin typeface="Cambria Math" panose="02040503050406030204" pitchFamily="18" charset="0"/>
                      </a:rPr>
                      <m:t>−</m:t>
                    </m:r>
                    <m:r>
                      <a:rPr lang="nl-NL">
                        <a:latin typeface="Cambria Math" panose="02040503050406030204" pitchFamily="18" charset="0"/>
                      </a:rPr>
                      <m:t>3</m:t>
                    </m:r>
                    <m:sSup>
                      <m:sSupPr>
                        <m:ctrlPr>
                          <a:rPr lang="en-US" i="1">
                            <a:latin typeface="Cambria Math"/>
                          </a:rPr>
                        </m:ctrlPr>
                      </m:sSupPr>
                      <m:e>
                        <m:r>
                          <a:rPr lang="nl-NL" i="1">
                            <a:latin typeface="Cambria Math" panose="02040503050406030204" pitchFamily="18" charset="0"/>
                          </a:rPr>
                          <m:t>𝑥</m:t>
                        </m:r>
                      </m:e>
                      <m:sup>
                        <m:r>
                          <a:rPr lang="nl-NL">
                            <a:latin typeface="Cambria Math" panose="02040503050406030204" pitchFamily="18" charset="0"/>
                          </a:rPr>
                          <m:t>3</m:t>
                        </m:r>
                      </m:sup>
                    </m:sSup>
                  </m:oMath>
                </a14:m>
                <a:endParaRPr lang="en-US" dirty="0"/>
              </a:p>
            </p:txBody>
          </p:sp>
        </mc:Choice>
        <mc:Fallback xmlns="">
          <p:sp>
            <p:nvSpPr>
              <p:cNvPr id="19" name="Content Placeholder 2">
                <a:extLst>
                  <a:ext uri="{FF2B5EF4-FFF2-40B4-BE49-F238E27FC236}">
                    <a16:creationId xmlns:a16="http://schemas.microsoft.com/office/drawing/2014/main" xmlns:a14="http://schemas.microsoft.com/office/drawing/2010/main" xmlns="" id="{83E7C4D7-F4C4-4F6C-87A6-8260675AB9E9}"/>
                  </a:ext>
                </a:extLst>
              </p:cNvPr>
              <p:cNvSpPr txBox="1">
                <a:spLocks noRot="1" noChangeAspect="1" noMove="1" noResize="1" noEditPoints="1" noAdjustHandles="1" noChangeArrowheads="1" noChangeShapeType="1" noTextEdit="1"/>
              </p:cNvSpPr>
              <p:nvPr/>
            </p:nvSpPr>
            <p:spPr>
              <a:xfrm>
                <a:off x="147679" y="159026"/>
                <a:ext cx="11951976" cy="2231923"/>
              </a:xfrm>
              <a:prstGeom prst="rect">
                <a:avLst/>
              </a:prstGeom>
              <a:blipFill rotWithShape="1">
                <a:blip r:embed="rId6"/>
                <a:stretch>
                  <a:fillRect l="-1223" t="-5978" r="-1274" b="-7337"/>
                </a:stretch>
              </a:blipFill>
              <a:ln>
                <a:solidFill>
                  <a:srgbClr val="0000CC"/>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a:extLst>
                  <a:ext uri="{FF2B5EF4-FFF2-40B4-BE49-F238E27FC236}">
                    <a16:creationId xmlns="" xmlns:a16="http://schemas.microsoft.com/office/drawing/2014/main" id="{0CCF8AB6-AFDC-49F5-9E48-38F7352170C5}"/>
                  </a:ext>
                </a:extLst>
              </p:cNvPr>
              <p:cNvSpPr txBox="1">
                <a:spLocks/>
              </p:cNvSpPr>
              <p:nvPr/>
            </p:nvSpPr>
            <p:spPr>
              <a:xfrm>
                <a:off x="161099" y="2457597"/>
                <a:ext cx="11938556" cy="4244365"/>
              </a:xfrm>
              <a:prstGeom prst="rect">
                <a:avLst/>
              </a:prstGeom>
              <a:solidFill>
                <a:srgbClr val="CCFFFF"/>
              </a:solidFill>
              <a:ln>
                <a:solidFill>
                  <a:srgbClr val="0000CC"/>
                </a:solidFill>
                <a:prstDash val="sysDot"/>
              </a:ln>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sym typeface="Wingdings" panose="05000000000000000000" pitchFamily="2" charset="2"/>
                  </a:rPr>
                  <a:t>. </a:t>
                </a:r>
                <a:r>
                  <a:rPr lang="en-US" b="1" dirty="0" err="1">
                    <a:solidFill>
                      <a:srgbClr val="FF0000"/>
                    </a:solidFill>
                  </a:rPr>
                  <a:t>Lời</a:t>
                </a:r>
                <a:r>
                  <a:rPr lang="en-US" b="1" dirty="0">
                    <a:solidFill>
                      <a:srgbClr val="FF0000"/>
                    </a:solidFill>
                  </a:rPr>
                  <a:t> </a:t>
                </a:r>
                <a:r>
                  <a:rPr lang="en-US" b="1" dirty="0" err="1">
                    <a:solidFill>
                      <a:srgbClr val="FF0000"/>
                    </a:solidFill>
                  </a:rPr>
                  <a:t>giải</a:t>
                </a:r>
                <a:r>
                  <a:rPr lang="en-US" b="1" dirty="0">
                    <a:solidFill>
                      <a:srgbClr val="FF0000"/>
                    </a:solidFill>
                  </a:rPr>
                  <a:t>: </a:t>
                </a:r>
              </a:p>
              <a:p>
                <a:r>
                  <a:rPr lang="nl-NL" b="1" dirty="0">
                    <a:solidFill>
                      <a:srgbClr val="FF0000"/>
                    </a:solidFill>
                    <a:sym typeface="Wingdings" panose="05000000000000000000" pitchFamily="2" charset="2"/>
                  </a:rPr>
                  <a:t>a)</a:t>
                </a:r>
                <a:r>
                  <a:rPr lang="nl-NL" b="1" dirty="0"/>
                  <a:t> </a:t>
                </a:r>
                <a:r>
                  <a:rPr lang="nl-NL" dirty="0"/>
                  <a:t>Điều kiện xác định của bất phương trình là</a:t>
                </a:r>
              </a:p>
              <a:p>
                <a:r>
                  <a:rPr lang="nl-NL" dirty="0"/>
                  <a:t>	 </a:t>
                </a:r>
                <a14:m>
                  <m:oMath xmlns:m="http://schemas.openxmlformats.org/officeDocument/2006/math">
                    <m:d>
                      <m:dPr>
                        <m:begChr m:val="{"/>
                        <m:endChr m:val=""/>
                        <m:ctrlPr>
                          <a:rPr lang="en-US" i="1">
                            <a:latin typeface="Cambria Math"/>
                          </a:rPr>
                        </m:ctrlPr>
                      </m:dPr>
                      <m:e>
                        <m:m>
                          <m:mPr>
                            <m:plcHide m:val="on"/>
                            <m:mcs>
                              <m:mc>
                                <m:mcPr>
                                  <m:count m:val="1"/>
                                  <m:mcJc m:val="center"/>
                                </m:mcPr>
                              </m:mc>
                            </m:mcs>
                            <m:ctrlPr>
                              <a:rPr lang="en-US" i="1">
                                <a:latin typeface="Cambria Math"/>
                              </a:rPr>
                            </m:ctrlPr>
                          </m:mPr>
                          <m:mr>
                            <m:e>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3</m:t>
                              </m:r>
                              <m:r>
                                <a:rPr lang="nl-NL" i="1">
                                  <a:latin typeface="Cambria Math" panose="02040503050406030204" pitchFamily="18" charset="0"/>
                                </a:rPr>
                                <m:t>≥</m:t>
                              </m:r>
                              <m:r>
                                <a:rPr lang="nl-NL">
                                  <a:latin typeface="Cambria Math" panose="02040503050406030204" pitchFamily="18" charset="0"/>
                                </a:rPr>
                                <m:t>0</m:t>
                              </m:r>
                            </m:e>
                          </m:mr>
                          <m:mr>
                            <m:e>
                              <m:r>
                                <a:rPr lang="nl-NL">
                                  <a:latin typeface="Cambria Math" panose="02040503050406030204" pitchFamily="18" charset="0"/>
                                </a:rPr>
                                <m:t>3</m:t>
                              </m:r>
                              <m:r>
                                <a:rPr lang="nl-NL" i="1">
                                  <a:latin typeface="Cambria Math" panose="02040503050406030204" pitchFamily="18" charset="0"/>
                                </a:rPr>
                                <m:t>−</m:t>
                              </m:r>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0</m:t>
                              </m:r>
                            </m:e>
                          </m:mr>
                        </m:m>
                      </m:e>
                    </m:d>
                    <m:r>
                      <a:rPr lang="nl-NL" i="1">
                        <a:latin typeface="Cambria Math" panose="02040503050406030204" pitchFamily="18" charset="0"/>
                      </a:rPr>
                      <m:t>⇔</m:t>
                    </m:r>
                    <m:d>
                      <m:dPr>
                        <m:begChr m:val="{"/>
                        <m:endChr m:val=""/>
                        <m:ctrlPr>
                          <a:rPr lang="en-US" i="1">
                            <a:latin typeface="Cambria Math"/>
                          </a:rPr>
                        </m:ctrlPr>
                      </m:dPr>
                      <m:e>
                        <m:m>
                          <m:mPr>
                            <m:plcHide m:val="on"/>
                            <m:mcs>
                              <m:mc>
                                <m:mcPr>
                                  <m:count m:val="1"/>
                                  <m:mcJc m:val="center"/>
                                </m:mcPr>
                              </m:mc>
                            </m:mcs>
                            <m:ctrlPr>
                              <a:rPr lang="en-US" i="1">
                                <a:latin typeface="Cambria Math"/>
                              </a:rPr>
                            </m:ctrlPr>
                          </m:mPr>
                          <m:mr>
                            <m:e>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3</m:t>
                              </m:r>
                            </m:e>
                          </m:mr>
                          <m:mr>
                            <m:e>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3</m:t>
                              </m:r>
                            </m:e>
                          </m:mr>
                        </m:m>
                        <m:r>
                          <a:rPr lang="nl-NL" i="1">
                            <a:latin typeface="Cambria Math" panose="02040503050406030204" pitchFamily="18" charset="0"/>
                          </a:rPr>
                          <m:t>⇔</m:t>
                        </m:r>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3</m:t>
                        </m:r>
                      </m:e>
                    </m:d>
                  </m:oMath>
                </a14:m>
                <a:endParaRPr lang="en-US" dirty="0"/>
              </a:p>
              <a:p>
                <a:pPr marL="512763" lvl="0"/>
                <a:r>
                  <a:rPr lang="nl-NL" dirty="0">
                    <a:solidFill>
                      <a:srgbClr val="FF0000"/>
                    </a:solidFill>
                    <a:sym typeface="Wingdings" panose="05000000000000000000" pitchFamily="2" charset="2"/>
                  </a:rPr>
                  <a:t> </a:t>
                </a:r>
                <a:r>
                  <a:rPr lang="nl-NL" dirty="0"/>
                  <a:t>Thử vào bất phương trình thấy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3</m:t>
                    </m:r>
                  </m:oMath>
                </a14:m>
                <a:r>
                  <a:rPr lang="nl-NL" dirty="0"/>
                  <a:t> thỏa mãn </a:t>
                </a:r>
                <a:endParaRPr lang="en-US" dirty="0"/>
              </a:p>
              <a:p>
                <a:pPr marL="512763" lvl="0"/>
                <a:r>
                  <a:rPr lang="en-US" dirty="0">
                    <a:solidFill>
                      <a:srgbClr val="FF0000"/>
                    </a:solidFill>
                    <a:sym typeface="Wingdings" panose="05000000000000000000" pitchFamily="2" charset="2"/>
                  </a:rPr>
                  <a:t> </a:t>
                </a:r>
                <a:r>
                  <a:rPr lang="nl-NL" dirty="0"/>
                  <a:t>Vậy tập nghiệp của bất phương trình là </a:t>
                </a:r>
                <a14:m>
                  <m:oMath xmlns:m="http://schemas.openxmlformats.org/officeDocument/2006/math">
                    <m:r>
                      <m:rPr>
                        <m:sty m:val="p"/>
                      </m:rPr>
                      <a:rPr lang="nl-NL">
                        <a:latin typeface="Cambria Math" panose="02040503050406030204" pitchFamily="18" charset="0"/>
                      </a:rPr>
                      <m:t>S</m:t>
                    </m:r>
                    <m:r>
                      <a:rPr lang="nl-NL" i="1">
                        <a:latin typeface="Cambria Math" panose="02040503050406030204" pitchFamily="18" charset="0"/>
                      </a:rPr>
                      <m:t>=</m:t>
                    </m:r>
                    <m:d>
                      <m:dPr>
                        <m:begChr m:val="{"/>
                        <m:endChr m:val="}"/>
                        <m:ctrlPr>
                          <a:rPr lang="en-US" i="1">
                            <a:latin typeface="Cambria Math"/>
                          </a:rPr>
                        </m:ctrlPr>
                      </m:dPr>
                      <m:e>
                        <m:r>
                          <a:rPr lang="nl-NL">
                            <a:latin typeface="Cambria Math" panose="02040503050406030204" pitchFamily="18" charset="0"/>
                          </a:rPr>
                          <m:t>3</m:t>
                        </m:r>
                      </m:e>
                    </m:d>
                  </m:oMath>
                </a14:m>
                <a:endParaRPr lang="en-US" dirty="0"/>
              </a:p>
              <a:p>
                <a:r>
                  <a:rPr lang="nl-NL" b="1" dirty="0">
                    <a:solidFill>
                      <a:srgbClr val="FF0000"/>
                    </a:solidFill>
                  </a:rPr>
                  <a:t>b)</a:t>
                </a:r>
                <a:r>
                  <a:rPr lang="nl-NL" dirty="0">
                    <a:solidFill>
                      <a:srgbClr val="FF0000"/>
                    </a:solidFill>
                  </a:rPr>
                  <a:t> </a:t>
                </a:r>
                <a:r>
                  <a:rPr lang="nl-NL" dirty="0"/>
                  <a:t>Điều kiện xác định của bất phương trình là:</a:t>
                </a:r>
              </a:p>
              <a:p>
                <a:r>
                  <a:rPr lang="nl-NL" dirty="0"/>
                  <a:t>	 </a:t>
                </a:r>
                <a14:m>
                  <m:oMath xmlns:m="http://schemas.openxmlformats.org/officeDocument/2006/math">
                    <m:r>
                      <a:rPr lang="nl-NL" i="1">
                        <a:latin typeface="Cambria Math" panose="02040503050406030204" pitchFamily="18" charset="0"/>
                      </a:rPr>
                      <m:t>−</m:t>
                    </m:r>
                    <m:sSup>
                      <m:sSupPr>
                        <m:ctrlPr>
                          <a:rPr lang="en-US" i="1">
                            <a:latin typeface="Cambria Math"/>
                          </a:rPr>
                        </m:ctrlPr>
                      </m:sSupPr>
                      <m:e>
                        <m:r>
                          <a:rPr lang="nl-NL" i="1">
                            <a:latin typeface="Cambria Math" panose="02040503050406030204" pitchFamily="18" charset="0"/>
                          </a:rPr>
                          <m:t>𝑥</m:t>
                        </m:r>
                      </m:e>
                      <m:sup>
                        <m:r>
                          <a:rPr lang="nl-NL">
                            <a:latin typeface="Cambria Math" panose="02040503050406030204" pitchFamily="18" charset="0"/>
                          </a:rPr>
                          <m:t>2</m:t>
                        </m:r>
                      </m:sup>
                    </m:sSup>
                    <m:r>
                      <a:rPr lang="nl-NL" i="1">
                        <a:latin typeface="Cambria Math" panose="02040503050406030204" pitchFamily="18" charset="0"/>
                      </a:rPr>
                      <m:t>+</m:t>
                    </m:r>
                    <m:r>
                      <a:rPr lang="nl-NL">
                        <a:latin typeface="Cambria Math" panose="02040503050406030204" pitchFamily="18" charset="0"/>
                      </a:rPr>
                      <m:t>4</m:t>
                    </m:r>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4</m:t>
                    </m:r>
                    <m:r>
                      <a:rPr lang="nl-NL" i="1">
                        <a:latin typeface="Cambria Math" panose="02040503050406030204" pitchFamily="18" charset="0"/>
                      </a:rPr>
                      <m:t>≥</m:t>
                    </m:r>
                    <m:r>
                      <a:rPr lang="nl-NL">
                        <a:latin typeface="Cambria Math" panose="02040503050406030204" pitchFamily="18" charset="0"/>
                      </a:rPr>
                      <m:t>0</m:t>
                    </m:r>
                    <m:r>
                      <a:rPr lang="nl-NL" i="1">
                        <a:latin typeface="Cambria Math" panose="02040503050406030204" pitchFamily="18" charset="0"/>
                      </a:rPr>
                      <m:t>⇔−</m:t>
                    </m:r>
                    <m:sSup>
                      <m:sSupPr>
                        <m:ctrlPr>
                          <a:rPr lang="en-US" i="1">
                            <a:latin typeface="Cambria Math"/>
                          </a:rPr>
                        </m:ctrlPr>
                      </m:sSupPr>
                      <m:e>
                        <m:d>
                          <m:dPr>
                            <m:ctrlPr>
                              <a:rPr lang="en-US" i="1">
                                <a:latin typeface="Cambria Math"/>
                              </a:rPr>
                            </m:ctrlPr>
                          </m:dPr>
                          <m:e>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2</m:t>
                            </m:r>
                          </m:e>
                        </m:d>
                      </m:e>
                      <m:sup>
                        <m:r>
                          <a:rPr lang="nl-NL">
                            <a:latin typeface="Cambria Math" panose="02040503050406030204" pitchFamily="18" charset="0"/>
                          </a:rPr>
                          <m:t>2</m:t>
                        </m:r>
                      </m:sup>
                    </m:sSup>
                    <m:r>
                      <a:rPr lang="nl-NL" i="1">
                        <a:latin typeface="Cambria Math" panose="02040503050406030204" pitchFamily="18" charset="0"/>
                      </a:rPr>
                      <m:t>≥</m:t>
                    </m:r>
                    <m:r>
                      <a:rPr lang="nl-NL">
                        <a:latin typeface="Cambria Math" panose="02040503050406030204" pitchFamily="18" charset="0"/>
                      </a:rPr>
                      <m:t>0</m:t>
                    </m:r>
                    <m:r>
                      <a:rPr lang="nl-NL" i="1">
                        <a:latin typeface="Cambria Math" panose="02040503050406030204" pitchFamily="18" charset="0"/>
                      </a:rPr>
                      <m:t>⇔</m:t>
                    </m:r>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2</m:t>
                    </m:r>
                  </m:oMath>
                </a14:m>
                <a:endParaRPr lang="en-US" dirty="0"/>
              </a:p>
              <a:p>
                <a:pPr marL="457200" lvl="0"/>
                <a:r>
                  <a:rPr lang="nl-NL" dirty="0">
                    <a:solidFill>
                      <a:srgbClr val="FF0000"/>
                    </a:solidFill>
                    <a:sym typeface="Wingdings" panose="05000000000000000000" pitchFamily="2" charset="2"/>
                  </a:rPr>
                  <a:t> </a:t>
                </a:r>
                <a:r>
                  <a:rPr lang="nl-NL" dirty="0"/>
                  <a:t>Thay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2</m:t>
                    </m:r>
                  </m:oMath>
                </a14:m>
                <a:r>
                  <a:rPr lang="nl-NL" dirty="0"/>
                  <a:t> vào thấy thỏa mãn bất phương trình </a:t>
                </a:r>
                <a:endParaRPr lang="en-US" dirty="0"/>
              </a:p>
              <a:p>
                <a:pPr marL="457200" lvl="0"/>
                <a:r>
                  <a:rPr lang="en-US" dirty="0">
                    <a:solidFill>
                      <a:srgbClr val="FF0000"/>
                    </a:solidFill>
                    <a:sym typeface="Wingdings" panose="05000000000000000000" pitchFamily="2" charset="2"/>
                  </a:rPr>
                  <a:t> </a:t>
                </a:r>
                <a:r>
                  <a:rPr lang="nl-NL" dirty="0"/>
                  <a:t>Vậy tập nghiệp của bất phương trình là </a:t>
                </a:r>
                <a14:m>
                  <m:oMath xmlns:m="http://schemas.openxmlformats.org/officeDocument/2006/math">
                    <m:r>
                      <m:rPr>
                        <m:sty m:val="p"/>
                      </m:rPr>
                      <a:rPr lang="nl-NL">
                        <a:latin typeface="Cambria Math" panose="02040503050406030204" pitchFamily="18" charset="0"/>
                      </a:rPr>
                      <m:t>S</m:t>
                    </m:r>
                    <m:r>
                      <a:rPr lang="nl-NL" i="1">
                        <a:latin typeface="Cambria Math" panose="02040503050406030204" pitchFamily="18" charset="0"/>
                      </a:rPr>
                      <m:t>=</m:t>
                    </m:r>
                    <m:d>
                      <m:dPr>
                        <m:begChr m:val="{"/>
                        <m:endChr m:val="}"/>
                        <m:ctrlPr>
                          <a:rPr lang="en-US" i="1">
                            <a:latin typeface="Cambria Math"/>
                          </a:rPr>
                        </m:ctrlPr>
                      </m:dPr>
                      <m:e>
                        <m:r>
                          <a:rPr lang="en-US" b="0" i="1" smtClean="0">
                            <a:latin typeface="Cambria Math"/>
                          </a:rPr>
                          <m:t>2</m:t>
                        </m:r>
                      </m:e>
                    </m:d>
                  </m:oMath>
                </a14:m>
                <a:endParaRPr lang="en-US" dirty="0"/>
              </a:p>
            </p:txBody>
          </p:sp>
        </mc:Choice>
        <mc:Fallback xmlns="">
          <p:sp>
            <p:nvSpPr>
              <p:cNvPr id="15" name="Content Placeholder 2">
                <a:extLst>
                  <a:ext uri="{FF2B5EF4-FFF2-40B4-BE49-F238E27FC236}">
                    <a16:creationId xmlns:a16="http://schemas.microsoft.com/office/drawing/2014/main" xmlns:a14="http://schemas.microsoft.com/office/drawing/2010/main" xmlns="" id="{0CCF8AB6-AFDC-49F5-9E48-38F7352170C5}"/>
                  </a:ext>
                </a:extLst>
              </p:cNvPr>
              <p:cNvSpPr txBox="1">
                <a:spLocks noRot="1" noChangeAspect="1" noMove="1" noResize="1" noEditPoints="1" noAdjustHandles="1" noChangeArrowheads="1" noChangeShapeType="1" noTextEdit="1"/>
              </p:cNvSpPr>
              <p:nvPr/>
            </p:nvSpPr>
            <p:spPr>
              <a:xfrm>
                <a:off x="161099" y="2457597"/>
                <a:ext cx="11938556" cy="4244365"/>
              </a:xfrm>
              <a:prstGeom prst="rect">
                <a:avLst/>
              </a:prstGeom>
              <a:blipFill rotWithShape="1">
                <a:blip r:embed="rId7"/>
                <a:stretch>
                  <a:fillRect l="-867" t="-3868"/>
                </a:stretch>
              </a:blipFill>
              <a:ln>
                <a:solidFill>
                  <a:srgbClr val="0000CC"/>
                </a:solidFill>
                <a:prstDash val="sysDot"/>
              </a:ln>
            </p:spPr>
            <p:txBody>
              <a:bodyPr/>
              <a:lstStyle/>
              <a:p>
                <a:r>
                  <a:rPr lang="en-US">
                    <a:noFill/>
                  </a:rPr>
                  <a:t> </a:t>
                </a:r>
              </a:p>
            </p:txBody>
          </p:sp>
        </mc:Fallback>
      </mc:AlternateContent>
    </p:spTree>
    <p:extLst>
      <p:ext uri="{BB962C8B-B14F-4D97-AF65-F5344CB8AC3E}">
        <p14:creationId xmlns:p14="http://schemas.microsoft.com/office/powerpoint/2010/main" val="9818253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wipe(up)">
                                      <p:cBhvr>
                                        <p:cTn id="7" dur="500"/>
                                        <p:tgtEl>
                                          <p:spTgt spid="1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up)">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wipe(up)">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wipe(up)">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
                                            <p:bg/>
                                          </p:spTgt>
                                        </p:tgtEl>
                                        <p:attrNameLst>
                                          <p:attrName>style.visibility</p:attrName>
                                        </p:attrNameLst>
                                      </p:cBhvr>
                                      <p:to>
                                        <p:strVal val="visible"/>
                                      </p:to>
                                    </p:set>
                                    <p:animEffect transition="in" filter="wipe(up)">
                                      <p:cBhvr>
                                        <p:cTn id="27" dur="500"/>
                                        <p:tgtEl>
                                          <p:spTgt spid="15">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up)">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wipe(up)">
                                      <p:cBhvr>
                                        <p:cTn id="37" dur="500"/>
                                        <p:tgtEl>
                                          <p:spTgt spid="1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wipe(up)">
                                      <p:cBhvr>
                                        <p:cTn id="42" dur="500"/>
                                        <p:tgtEl>
                                          <p:spTgt spid="1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5">
                                            <p:txEl>
                                              <p:pRg st="3" end="3"/>
                                            </p:txEl>
                                          </p:spTgt>
                                        </p:tgtEl>
                                        <p:attrNameLst>
                                          <p:attrName>style.visibility</p:attrName>
                                        </p:attrNameLst>
                                      </p:cBhvr>
                                      <p:to>
                                        <p:strVal val="visible"/>
                                      </p:to>
                                    </p:set>
                                    <p:animEffect transition="in" filter="wipe(up)">
                                      <p:cBhvr>
                                        <p:cTn id="47" dur="500"/>
                                        <p:tgtEl>
                                          <p:spTgt spid="1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5">
                                            <p:txEl>
                                              <p:pRg st="4" end="4"/>
                                            </p:txEl>
                                          </p:spTgt>
                                        </p:tgtEl>
                                        <p:attrNameLst>
                                          <p:attrName>style.visibility</p:attrName>
                                        </p:attrNameLst>
                                      </p:cBhvr>
                                      <p:to>
                                        <p:strVal val="visible"/>
                                      </p:to>
                                    </p:set>
                                    <p:animEffect transition="in" filter="wipe(up)">
                                      <p:cBhvr>
                                        <p:cTn id="52" dur="500"/>
                                        <p:tgtEl>
                                          <p:spTgt spid="1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5">
                                            <p:txEl>
                                              <p:pRg st="5" end="5"/>
                                            </p:txEl>
                                          </p:spTgt>
                                        </p:tgtEl>
                                        <p:attrNameLst>
                                          <p:attrName>style.visibility</p:attrName>
                                        </p:attrNameLst>
                                      </p:cBhvr>
                                      <p:to>
                                        <p:strVal val="visible"/>
                                      </p:to>
                                    </p:set>
                                    <p:animEffect transition="in" filter="wipe(up)">
                                      <p:cBhvr>
                                        <p:cTn id="57" dur="500"/>
                                        <p:tgtEl>
                                          <p:spTgt spid="1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5">
                                            <p:txEl>
                                              <p:pRg st="6" end="6"/>
                                            </p:txEl>
                                          </p:spTgt>
                                        </p:tgtEl>
                                        <p:attrNameLst>
                                          <p:attrName>style.visibility</p:attrName>
                                        </p:attrNameLst>
                                      </p:cBhvr>
                                      <p:to>
                                        <p:strVal val="visible"/>
                                      </p:to>
                                    </p:set>
                                    <p:animEffect transition="in" filter="wipe(up)">
                                      <p:cBhvr>
                                        <p:cTn id="62" dur="500"/>
                                        <p:tgtEl>
                                          <p:spTgt spid="15">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5">
                                            <p:txEl>
                                              <p:pRg st="7" end="7"/>
                                            </p:txEl>
                                          </p:spTgt>
                                        </p:tgtEl>
                                        <p:attrNameLst>
                                          <p:attrName>style.visibility</p:attrName>
                                        </p:attrNameLst>
                                      </p:cBhvr>
                                      <p:to>
                                        <p:strVal val="visible"/>
                                      </p:to>
                                    </p:set>
                                    <p:animEffect transition="in" filter="wipe(up)">
                                      <p:cBhvr>
                                        <p:cTn id="67" dur="500"/>
                                        <p:tgtEl>
                                          <p:spTgt spid="15">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5">
                                            <p:txEl>
                                              <p:pRg st="8" end="8"/>
                                            </p:txEl>
                                          </p:spTgt>
                                        </p:tgtEl>
                                        <p:attrNameLst>
                                          <p:attrName>style.visibility</p:attrName>
                                        </p:attrNameLst>
                                      </p:cBhvr>
                                      <p:to>
                                        <p:strVal val="visible"/>
                                      </p:to>
                                    </p:set>
                                    <p:animEffect transition="in" filter="wipe(up)">
                                      <p:cBhvr>
                                        <p:cTn id="72"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tmplLst>
          <p:tmpl>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15" grpId="0" build="p" animBg="1">
        <p:tmplLst>
          <p:tmpl>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5"/>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5"/>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xmlns:a14="http://schemas.microsoft.com/office/drawing/2010/main">
        <mc:Choice Requires="a14">
          <p:sp>
            <p:nvSpPr>
              <p:cNvPr id="19" name="Content Placeholder 2">
                <a:extLst>
                  <a:ext uri="{FF2B5EF4-FFF2-40B4-BE49-F238E27FC236}">
                    <a16:creationId xmlns="" xmlns:a16="http://schemas.microsoft.com/office/drawing/2014/main" id="{83E7C4D7-F4C4-4F6C-87A6-8260675AB9E9}"/>
                  </a:ext>
                </a:extLst>
              </p:cNvPr>
              <p:cNvSpPr txBox="1">
                <a:spLocks/>
              </p:cNvSpPr>
              <p:nvPr/>
            </p:nvSpPr>
            <p:spPr>
              <a:xfrm>
                <a:off x="140969" y="1"/>
                <a:ext cx="11951976" cy="2008530"/>
              </a:xfrm>
              <a:prstGeom prst="rect">
                <a:avLst/>
              </a:prstGeom>
              <a:solidFill>
                <a:srgbClr val="FFFFCC"/>
              </a:solidFill>
              <a:ln>
                <a:solidFill>
                  <a:srgbClr val="0000CC"/>
                </a:solidFill>
                <a:prstDash val="sys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427163" indent="-1427163"/>
                <a:r>
                  <a:rPr lang="en-US" b="1" dirty="0" err="1">
                    <a:solidFill>
                      <a:srgbClr val="FF0000"/>
                    </a:solidFill>
                  </a:rPr>
                  <a:t>Câu</a:t>
                </a:r>
                <a:r>
                  <a:rPr lang="en-US" b="1" dirty="0">
                    <a:solidFill>
                      <a:srgbClr val="FF0000"/>
                    </a:solidFill>
                  </a:rPr>
                  <a:t> </a:t>
                </a:r>
                <a:r>
                  <a:rPr lang="en-US" b="1" dirty="0">
                    <a:solidFill>
                      <a:srgbClr val="FF0000"/>
                    </a:solidFill>
                    <a:sym typeface="Wingdings" panose="05000000000000000000" pitchFamily="2" charset="2"/>
                  </a:rPr>
                  <a:t></a:t>
                </a:r>
                <a:r>
                  <a:rPr lang="en-US" b="1" dirty="0">
                    <a:solidFill>
                      <a:srgbClr val="FF0000"/>
                    </a:solidFill>
                  </a:rPr>
                  <a:t>. </a:t>
                </a:r>
                <a:r>
                  <a:rPr lang="nl-NL" dirty="0"/>
                  <a:t>Tìm điều kiện xác định của bất phương trình sau rồi suy ra tập nghiệm của nó:</a:t>
                </a:r>
                <a14:m>
                  <m:oMath xmlns:m="http://schemas.openxmlformats.org/officeDocument/2006/math">
                    <m:rad>
                      <m:radPr>
                        <m:degHide m:val="on"/>
                        <m:ctrlPr>
                          <a:rPr lang="en-US" i="1">
                            <a:latin typeface="Cambria Math"/>
                          </a:rPr>
                        </m:ctrlPr>
                      </m:radPr>
                      <m:deg/>
                      <m:e>
                        <m:r>
                          <a:rPr lang="nl-NL" i="1">
                            <a:latin typeface="Cambria Math"/>
                          </a:rPr>
                          <m:t>𝑥</m:t>
                        </m:r>
                      </m:e>
                    </m:rad>
                    <m:r>
                      <a:rPr lang="nl-NL" i="1">
                        <a:latin typeface="Cambria Math"/>
                      </a:rPr>
                      <m:t>+</m:t>
                    </m:r>
                    <m:f>
                      <m:fPr>
                        <m:ctrlPr>
                          <a:rPr lang="en-US" i="1">
                            <a:latin typeface="Cambria Math"/>
                          </a:rPr>
                        </m:ctrlPr>
                      </m:fPr>
                      <m:num>
                        <m:r>
                          <a:rPr lang="nl-NL">
                            <a:latin typeface="Cambria Math"/>
                          </a:rPr>
                          <m:t>1</m:t>
                        </m:r>
                      </m:num>
                      <m:den>
                        <m:rad>
                          <m:radPr>
                            <m:degHide m:val="on"/>
                            <m:ctrlPr>
                              <a:rPr lang="en-US" i="1">
                                <a:latin typeface="Cambria Math"/>
                              </a:rPr>
                            </m:ctrlPr>
                          </m:radPr>
                          <m:deg/>
                          <m:e>
                            <m:r>
                              <a:rPr lang="nl-NL" i="1">
                                <a:latin typeface="Cambria Math"/>
                              </a:rPr>
                              <m:t>𝑥</m:t>
                            </m:r>
                            <m:r>
                              <a:rPr lang="nl-NL" i="1">
                                <a:latin typeface="Cambria Math"/>
                              </a:rPr>
                              <m:t>−</m:t>
                            </m:r>
                            <m:r>
                              <a:rPr lang="nl-NL">
                                <a:latin typeface="Cambria Math"/>
                              </a:rPr>
                              <m:t>2</m:t>
                            </m:r>
                          </m:e>
                        </m:rad>
                      </m:den>
                    </m:f>
                    <m:r>
                      <a:rPr lang="nl-NL" i="1">
                        <a:latin typeface="Cambria Math"/>
                      </a:rPr>
                      <m:t>&lt;</m:t>
                    </m:r>
                    <m:f>
                      <m:fPr>
                        <m:ctrlPr>
                          <a:rPr lang="en-US" i="1">
                            <a:latin typeface="Cambria Math"/>
                          </a:rPr>
                        </m:ctrlPr>
                      </m:fPr>
                      <m:num>
                        <m:r>
                          <a:rPr lang="nl-NL">
                            <a:latin typeface="Cambria Math"/>
                          </a:rPr>
                          <m:t>1</m:t>
                        </m:r>
                      </m:num>
                      <m:den>
                        <m:rad>
                          <m:radPr>
                            <m:degHide m:val="on"/>
                            <m:ctrlPr>
                              <a:rPr lang="en-US" i="1">
                                <a:latin typeface="Cambria Math"/>
                              </a:rPr>
                            </m:ctrlPr>
                          </m:radPr>
                          <m:deg/>
                          <m:e>
                            <m:r>
                              <a:rPr lang="nl-NL" i="1">
                                <a:latin typeface="Cambria Math"/>
                              </a:rPr>
                              <m:t>𝑥</m:t>
                            </m:r>
                            <m:r>
                              <a:rPr lang="nl-NL" i="1">
                                <a:latin typeface="Cambria Math"/>
                              </a:rPr>
                              <m:t>−</m:t>
                            </m:r>
                            <m:r>
                              <a:rPr lang="nl-NL">
                                <a:latin typeface="Cambria Math"/>
                              </a:rPr>
                              <m:t>2</m:t>
                            </m:r>
                          </m:e>
                        </m:rad>
                      </m:den>
                    </m:f>
                    <m:r>
                      <a:rPr lang="nl-NL" i="1">
                        <a:latin typeface="Cambria Math"/>
                      </a:rPr>
                      <m:t>+</m:t>
                    </m:r>
                    <m:r>
                      <a:rPr lang="nl-NL">
                        <a:latin typeface="Cambria Math"/>
                      </a:rPr>
                      <m:t>2</m:t>
                    </m:r>
                  </m:oMath>
                </a14:m>
                <a:endParaRPr lang="en-US" dirty="0"/>
              </a:p>
            </p:txBody>
          </p:sp>
        </mc:Choice>
        <mc:Fallback xmlns="">
          <p:sp>
            <p:nvSpPr>
              <p:cNvPr id="19" name="Content Placeholder 2">
                <a:extLst>
                  <a:ext uri="{FF2B5EF4-FFF2-40B4-BE49-F238E27FC236}">
                    <a16:creationId xmlns:a16="http://schemas.microsoft.com/office/drawing/2014/main" xmlns:a14="http://schemas.microsoft.com/office/drawing/2010/main" xmlns="" id="{83E7C4D7-F4C4-4F6C-87A6-8260675AB9E9}"/>
                  </a:ext>
                </a:extLst>
              </p:cNvPr>
              <p:cNvSpPr txBox="1">
                <a:spLocks noRot="1" noChangeAspect="1" noMove="1" noResize="1" noEditPoints="1" noAdjustHandles="1" noChangeArrowheads="1" noChangeShapeType="1" noTextEdit="1"/>
              </p:cNvSpPr>
              <p:nvPr/>
            </p:nvSpPr>
            <p:spPr>
              <a:xfrm>
                <a:off x="140969" y="1"/>
                <a:ext cx="11951976" cy="2008530"/>
              </a:xfrm>
              <a:prstGeom prst="rect">
                <a:avLst/>
              </a:prstGeom>
              <a:blipFill rotWithShape="1">
                <a:blip r:embed="rId6"/>
                <a:stretch>
                  <a:fillRect l="-1223" t="-6647"/>
                </a:stretch>
              </a:blipFill>
              <a:ln>
                <a:solidFill>
                  <a:srgbClr val="0000CC"/>
                </a:solidFill>
                <a:prstDash val="sysDash"/>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Content Placeholder 2">
                <a:extLst>
                  <a:ext uri="{FF2B5EF4-FFF2-40B4-BE49-F238E27FC236}">
                    <a16:creationId xmlns="" xmlns:a16="http://schemas.microsoft.com/office/drawing/2014/main" id="{5B50F347-65BB-4D06-BB47-BC71CD00CAE5}"/>
                  </a:ext>
                </a:extLst>
              </p:cNvPr>
              <p:cNvSpPr txBox="1">
                <a:spLocks/>
              </p:cNvSpPr>
              <p:nvPr/>
            </p:nvSpPr>
            <p:spPr>
              <a:xfrm>
                <a:off x="147679" y="2046834"/>
                <a:ext cx="11938556" cy="4574499"/>
              </a:xfrm>
              <a:prstGeom prst="rect">
                <a:avLst/>
              </a:prstGeom>
              <a:solidFill>
                <a:srgbClr val="CCFFFF"/>
              </a:solidFill>
              <a:ln>
                <a:solidFill>
                  <a:srgbClr val="0000CC"/>
                </a:solidFill>
                <a:prstDash val="sys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0513" indent="-290513">
                  <a:buFont typeface="Wingdings" panose="05000000000000000000" pitchFamily="2" charset="2"/>
                  <a:buChar char="þ"/>
                </a:pPr>
                <a:r>
                  <a:rPr lang="en-US" b="1" dirty="0">
                    <a:solidFill>
                      <a:srgbClr val="FF0000"/>
                    </a:solidFill>
                  </a:rPr>
                  <a:t> </a:t>
                </a:r>
                <a:r>
                  <a:rPr lang="en-US" b="1" dirty="0" err="1">
                    <a:solidFill>
                      <a:srgbClr val="FF0000"/>
                    </a:solidFill>
                  </a:rPr>
                  <a:t>Lời</a:t>
                </a:r>
                <a:r>
                  <a:rPr lang="en-US" b="1" dirty="0">
                    <a:solidFill>
                      <a:srgbClr val="FF0000"/>
                    </a:solidFill>
                  </a:rPr>
                  <a:t> </a:t>
                </a:r>
                <a:r>
                  <a:rPr lang="en-US" b="1" dirty="0" err="1">
                    <a:solidFill>
                      <a:srgbClr val="FF0000"/>
                    </a:solidFill>
                  </a:rPr>
                  <a:t>giải</a:t>
                </a:r>
                <a:r>
                  <a:rPr lang="en-US" b="1" dirty="0">
                    <a:solidFill>
                      <a:srgbClr val="FF0000"/>
                    </a:solidFill>
                  </a:rPr>
                  <a:t>: </a:t>
                </a:r>
              </a:p>
              <a:p>
                <a:pPr marL="457200" indent="-457200"/>
                <a:r>
                  <a:rPr lang="nl-NL" dirty="0">
                    <a:solidFill>
                      <a:srgbClr val="FF0000"/>
                    </a:solidFill>
                    <a:sym typeface="Wingdings" panose="05000000000000000000" pitchFamily="2" charset="2"/>
                  </a:rPr>
                  <a:t></a:t>
                </a:r>
                <a:r>
                  <a:rPr lang="nl-NL" dirty="0">
                    <a:sym typeface="Wingdings" panose="05000000000000000000" pitchFamily="2" charset="2"/>
                  </a:rPr>
                  <a:t> </a:t>
                </a:r>
                <a:r>
                  <a:rPr lang="nl-NL" dirty="0"/>
                  <a:t>Điều kiện xác định của bất phương trình là</a:t>
                </a:r>
              </a:p>
              <a:p>
                <a:pPr marL="457200" indent="-457200"/>
                <a:r>
                  <a:rPr lang="nl-NL" dirty="0"/>
                  <a:t>	 </a:t>
                </a:r>
                <a14:m>
                  <m:oMath xmlns:m="http://schemas.openxmlformats.org/officeDocument/2006/math">
                    <m:d>
                      <m:dPr>
                        <m:begChr m:val="{"/>
                        <m:endChr m:val=""/>
                        <m:ctrlPr>
                          <a:rPr lang="en-US" i="1">
                            <a:latin typeface="Cambria Math"/>
                          </a:rPr>
                        </m:ctrlPr>
                      </m:dPr>
                      <m:e>
                        <m:m>
                          <m:mPr>
                            <m:plcHide m:val="on"/>
                            <m:mcs>
                              <m:mc>
                                <m:mcPr>
                                  <m:count m:val="1"/>
                                  <m:mcJc m:val="center"/>
                                </m:mcPr>
                              </m:mc>
                            </m:mcs>
                            <m:ctrlPr>
                              <a:rPr lang="en-US" i="1">
                                <a:latin typeface="Cambria Math"/>
                              </a:rPr>
                            </m:ctrlPr>
                          </m:mPr>
                          <m:mr>
                            <m:e>
                              <m:r>
                                <a:rPr lang="nl-NL" i="1">
                                  <a:latin typeface="Cambria Math"/>
                                </a:rPr>
                                <m:t>𝑥</m:t>
                              </m:r>
                              <m:r>
                                <a:rPr lang="nl-NL" i="1">
                                  <a:latin typeface="Cambria Math"/>
                                </a:rPr>
                                <m:t>≥</m:t>
                              </m:r>
                              <m:r>
                                <a:rPr lang="nl-NL">
                                  <a:latin typeface="Cambria Math"/>
                                </a:rPr>
                                <m:t>0</m:t>
                              </m:r>
                            </m:e>
                          </m:mr>
                          <m:mr>
                            <m:e>
                              <m:r>
                                <a:rPr lang="nl-NL" i="1">
                                  <a:latin typeface="Cambria Math"/>
                                </a:rPr>
                                <m:t>𝑥</m:t>
                              </m:r>
                              <m:r>
                                <a:rPr lang="nl-NL" i="1">
                                  <a:latin typeface="Cambria Math"/>
                                </a:rPr>
                                <m:t>−</m:t>
                              </m:r>
                              <m:r>
                                <a:rPr lang="nl-NL">
                                  <a:latin typeface="Cambria Math"/>
                                </a:rPr>
                                <m:t>2</m:t>
                              </m:r>
                              <m:r>
                                <a:rPr lang="nl-NL" i="1">
                                  <a:latin typeface="Cambria Math"/>
                                </a:rPr>
                                <m:t>&gt;</m:t>
                              </m:r>
                              <m:r>
                                <a:rPr lang="nl-NL">
                                  <a:latin typeface="Cambria Math"/>
                                </a:rPr>
                                <m:t>0</m:t>
                              </m:r>
                            </m:e>
                          </m:mr>
                        </m:m>
                      </m:e>
                    </m:d>
                    <m:r>
                      <a:rPr lang="nl-NL" i="1">
                        <a:latin typeface="Cambria Math"/>
                      </a:rPr>
                      <m:t>⇔</m:t>
                    </m:r>
                    <m:d>
                      <m:dPr>
                        <m:begChr m:val="{"/>
                        <m:endChr m:val=""/>
                        <m:ctrlPr>
                          <a:rPr lang="en-US" i="1">
                            <a:latin typeface="Cambria Math"/>
                          </a:rPr>
                        </m:ctrlPr>
                      </m:dPr>
                      <m:e>
                        <m:m>
                          <m:mPr>
                            <m:plcHide m:val="on"/>
                            <m:mcs>
                              <m:mc>
                                <m:mcPr>
                                  <m:count m:val="1"/>
                                  <m:mcJc m:val="center"/>
                                </m:mcPr>
                              </m:mc>
                            </m:mcs>
                            <m:ctrlPr>
                              <a:rPr lang="en-US" i="1">
                                <a:latin typeface="Cambria Math"/>
                              </a:rPr>
                            </m:ctrlPr>
                          </m:mPr>
                          <m:mr>
                            <m:e>
                              <m:r>
                                <a:rPr lang="nl-NL" i="1">
                                  <a:latin typeface="Cambria Math"/>
                                </a:rPr>
                                <m:t>𝑥</m:t>
                              </m:r>
                              <m:r>
                                <a:rPr lang="nl-NL" i="1">
                                  <a:latin typeface="Cambria Math"/>
                                </a:rPr>
                                <m:t>≥</m:t>
                              </m:r>
                              <m:r>
                                <a:rPr lang="nl-NL">
                                  <a:latin typeface="Cambria Math"/>
                                </a:rPr>
                                <m:t>0</m:t>
                              </m:r>
                            </m:e>
                          </m:mr>
                          <m:mr>
                            <m:e>
                              <m:r>
                                <a:rPr lang="nl-NL" i="1">
                                  <a:latin typeface="Cambria Math"/>
                                </a:rPr>
                                <m:t>𝑥</m:t>
                              </m:r>
                              <m:r>
                                <a:rPr lang="nl-NL" i="1">
                                  <a:latin typeface="Cambria Math"/>
                                </a:rPr>
                                <m:t>&gt;</m:t>
                              </m:r>
                              <m:r>
                                <a:rPr lang="nl-NL">
                                  <a:latin typeface="Cambria Math"/>
                                </a:rPr>
                                <m:t>2</m:t>
                              </m:r>
                            </m:e>
                          </m:mr>
                        </m:m>
                      </m:e>
                    </m:d>
                    <m:r>
                      <a:rPr lang="nl-NL" i="1">
                        <a:latin typeface="Cambria Math"/>
                      </a:rPr>
                      <m:t>⇔</m:t>
                    </m:r>
                    <m:r>
                      <a:rPr lang="nl-NL" i="1">
                        <a:latin typeface="Cambria Math"/>
                      </a:rPr>
                      <m:t>𝑥</m:t>
                    </m:r>
                    <m:r>
                      <a:rPr lang="nl-NL" i="1">
                        <a:latin typeface="Cambria Math"/>
                      </a:rPr>
                      <m:t>&gt;</m:t>
                    </m:r>
                    <m:r>
                      <a:rPr lang="nl-NL">
                        <a:latin typeface="Cambria Math"/>
                      </a:rPr>
                      <m:t>2</m:t>
                    </m:r>
                  </m:oMath>
                </a14:m>
                <a:endParaRPr lang="en-US" dirty="0"/>
              </a:p>
              <a:p>
                <a:pPr marL="457200" lvl="0" indent="-457200"/>
                <a:r>
                  <a:rPr lang="nl-NL" dirty="0">
                    <a:solidFill>
                      <a:srgbClr val="FF0000"/>
                    </a:solidFill>
                    <a:sym typeface="Wingdings" panose="05000000000000000000" pitchFamily="2" charset="2"/>
                  </a:rPr>
                  <a:t> </a:t>
                </a:r>
                <a:r>
                  <a:rPr lang="nl-NL" dirty="0"/>
                  <a:t>Với điều kiện đó bất phương trình tương đương với</a:t>
                </a:r>
              </a:p>
              <a:p>
                <a:pPr marL="457200" lvl="0" indent="-457200"/>
                <a:r>
                  <a:rPr lang="nl-NL" dirty="0"/>
                  <a:t>	 </a:t>
                </a:r>
                <a14:m>
                  <m:oMath xmlns:m="http://schemas.openxmlformats.org/officeDocument/2006/math">
                    <m:rad>
                      <m:radPr>
                        <m:degHide m:val="on"/>
                        <m:ctrlPr>
                          <a:rPr lang="en-US" i="1">
                            <a:latin typeface="Cambria Math"/>
                          </a:rPr>
                        </m:ctrlPr>
                      </m:radPr>
                      <m:deg/>
                      <m:e>
                        <m:r>
                          <a:rPr lang="nl-NL" i="1">
                            <a:latin typeface="Cambria Math"/>
                          </a:rPr>
                          <m:t>𝑥</m:t>
                        </m:r>
                      </m:e>
                    </m:rad>
                    <m:r>
                      <a:rPr lang="nl-NL" i="1">
                        <a:latin typeface="Cambria Math"/>
                      </a:rPr>
                      <m:t>&lt;</m:t>
                    </m:r>
                    <m:r>
                      <a:rPr lang="nl-NL">
                        <a:latin typeface="Cambria Math"/>
                      </a:rPr>
                      <m:t>2</m:t>
                    </m:r>
                    <m:r>
                      <a:rPr lang="nl-NL" i="1">
                        <a:latin typeface="Cambria Math"/>
                      </a:rPr>
                      <m:t>⇔</m:t>
                    </m:r>
                    <m:r>
                      <a:rPr lang="nl-NL" i="1">
                        <a:latin typeface="Cambria Math"/>
                      </a:rPr>
                      <m:t>𝑥</m:t>
                    </m:r>
                    <m:r>
                      <a:rPr lang="nl-NL" i="1">
                        <a:latin typeface="Cambria Math"/>
                      </a:rPr>
                      <m:t>&lt;</m:t>
                    </m:r>
                    <m:r>
                      <a:rPr lang="nl-NL">
                        <a:latin typeface="Cambria Math"/>
                      </a:rPr>
                      <m:t>4</m:t>
                    </m:r>
                  </m:oMath>
                </a14:m>
                <a:endParaRPr lang="en-US" dirty="0"/>
              </a:p>
              <a:p>
                <a:pPr marL="457200" lvl="0" indent="-457200"/>
                <a:r>
                  <a:rPr lang="nl-NL" dirty="0">
                    <a:solidFill>
                      <a:srgbClr val="FF0000"/>
                    </a:solidFill>
                    <a:sym typeface="Wingdings" panose="05000000000000000000" pitchFamily="2" charset="2"/>
                  </a:rPr>
                  <a:t> </a:t>
                </a:r>
                <a:r>
                  <a:rPr lang="nl-NL" dirty="0"/>
                  <a:t>Đối chiếu với điều kiện ta </a:t>
                </a:r>
                <a:r>
                  <a:rPr lang="nl-NL" dirty="0" smtClean="0"/>
                  <a:t>có</a:t>
                </a:r>
                <a:endParaRPr lang="en-US" dirty="0"/>
              </a:p>
              <a:p>
                <a:pPr marL="457200" lvl="0" indent="-457200"/>
                <a:r>
                  <a:rPr lang="en-US" dirty="0">
                    <a:solidFill>
                      <a:srgbClr val="FF0000"/>
                    </a:solidFill>
                    <a:sym typeface="Wingdings" panose="05000000000000000000" pitchFamily="2" charset="2"/>
                  </a:rPr>
                  <a:t>	</a:t>
                </a:r>
                <a:r>
                  <a:rPr lang="nl-NL" dirty="0" smtClean="0"/>
                  <a:t>tập </a:t>
                </a:r>
                <a:r>
                  <a:rPr lang="nl-NL" dirty="0"/>
                  <a:t>nghiệm của bất phương trình là </a:t>
                </a:r>
                <a14:m>
                  <m:oMath xmlns:m="http://schemas.openxmlformats.org/officeDocument/2006/math">
                    <m:r>
                      <m:rPr>
                        <m:sty m:val="p"/>
                      </m:rPr>
                      <a:rPr lang="nl-NL">
                        <a:latin typeface="Cambria Math"/>
                      </a:rPr>
                      <m:t>S</m:t>
                    </m:r>
                    <m:r>
                      <a:rPr lang="nl-NL" i="1">
                        <a:latin typeface="Cambria Math"/>
                      </a:rPr>
                      <m:t>=</m:t>
                    </m:r>
                  </m:oMath>
                </a14:m>
                <a:r>
                  <a:rPr lang="en-US" dirty="0" smtClean="0"/>
                  <a:t>(2; 4)</a:t>
                </a:r>
                <a:endParaRPr lang="en-US" dirty="0"/>
              </a:p>
            </p:txBody>
          </p:sp>
        </mc:Choice>
        <mc:Fallback>
          <p:sp>
            <p:nvSpPr>
              <p:cNvPr id="22" name="Content Placeholder 2">
                <a:extLst>
                  <a:ext uri="{FF2B5EF4-FFF2-40B4-BE49-F238E27FC236}">
                    <a16:creationId xmlns="" xmlns:a16="http://schemas.microsoft.com/office/drawing/2014/main" xmlns:a14="http://schemas.microsoft.com/office/drawing/2010/main" id="{5B50F347-65BB-4D06-BB47-BC71CD00CAE5}"/>
                  </a:ext>
                </a:extLst>
              </p:cNvPr>
              <p:cNvSpPr txBox="1">
                <a:spLocks noRot="1" noChangeAspect="1" noMove="1" noResize="1" noEditPoints="1" noAdjustHandles="1" noChangeArrowheads="1" noChangeShapeType="1" noTextEdit="1"/>
              </p:cNvSpPr>
              <p:nvPr/>
            </p:nvSpPr>
            <p:spPr>
              <a:xfrm>
                <a:off x="147679" y="2046834"/>
                <a:ext cx="11938556" cy="4574499"/>
              </a:xfrm>
              <a:prstGeom prst="rect">
                <a:avLst/>
              </a:prstGeom>
              <a:blipFill rotWithShape="1">
                <a:blip r:embed="rId7"/>
                <a:stretch>
                  <a:fillRect l="-1224" t="-2926"/>
                </a:stretch>
              </a:blipFill>
              <a:ln>
                <a:solidFill>
                  <a:srgbClr val="0000CC"/>
                </a:solidFill>
                <a:prstDash val="sysDot"/>
              </a:ln>
            </p:spPr>
            <p:txBody>
              <a:bodyPr/>
              <a:lstStyle/>
              <a:p>
                <a:r>
                  <a:rPr lang="en-US">
                    <a:noFill/>
                  </a:rPr>
                  <a:t> </a:t>
                </a:r>
              </a:p>
            </p:txBody>
          </p:sp>
        </mc:Fallback>
      </mc:AlternateContent>
    </p:spTree>
    <p:extLst>
      <p:ext uri="{BB962C8B-B14F-4D97-AF65-F5344CB8AC3E}">
        <p14:creationId xmlns:p14="http://schemas.microsoft.com/office/powerpoint/2010/main" val="167529483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wipe(up)">
                                      <p:cBhvr>
                                        <p:cTn id="7" dur="500"/>
                                        <p:tgtEl>
                                          <p:spTgt spid="1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up)">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
                                            <p:bg/>
                                          </p:spTgt>
                                        </p:tgtEl>
                                        <p:attrNameLst>
                                          <p:attrName>style.visibility</p:attrName>
                                        </p:attrNameLst>
                                      </p:cBhvr>
                                      <p:to>
                                        <p:strVal val="visible"/>
                                      </p:to>
                                    </p:set>
                                    <p:animEffect transition="in" filter="wipe(up)">
                                      <p:cBhvr>
                                        <p:cTn id="17" dur="500"/>
                                        <p:tgtEl>
                                          <p:spTgt spid="22">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wipe(up)">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wipe(up)">
                                      <p:cBhvr>
                                        <p:cTn id="27" dur="500"/>
                                        <p:tgtEl>
                                          <p:spTgt spid="2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2">
                                            <p:txEl>
                                              <p:pRg st="2" end="2"/>
                                            </p:txEl>
                                          </p:spTgt>
                                        </p:tgtEl>
                                        <p:attrNameLst>
                                          <p:attrName>style.visibility</p:attrName>
                                        </p:attrNameLst>
                                      </p:cBhvr>
                                      <p:to>
                                        <p:strVal val="visible"/>
                                      </p:to>
                                    </p:set>
                                    <p:animEffect transition="in" filter="wipe(up)">
                                      <p:cBhvr>
                                        <p:cTn id="32" dur="500"/>
                                        <p:tgtEl>
                                          <p:spTgt spid="2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2">
                                            <p:txEl>
                                              <p:pRg st="3" end="3"/>
                                            </p:txEl>
                                          </p:spTgt>
                                        </p:tgtEl>
                                        <p:attrNameLst>
                                          <p:attrName>style.visibility</p:attrName>
                                        </p:attrNameLst>
                                      </p:cBhvr>
                                      <p:to>
                                        <p:strVal val="visible"/>
                                      </p:to>
                                    </p:set>
                                    <p:animEffect transition="in" filter="wipe(up)">
                                      <p:cBhvr>
                                        <p:cTn id="37" dur="500"/>
                                        <p:tgtEl>
                                          <p:spTgt spid="2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2">
                                            <p:txEl>
                                              <p:pRg st="4" end="4"/>
                                            </p:txEl>
                                          </p:spTgt>
                                        </p:tgtEl>
                                        <p:attrNameLst>
                                          <p:attrName>style.visibility</p:attrName>
                                        </p:attrNameLst>
                                      </p:cBhvr>
                                      <p:to>
                                        <p:strVal val="visible"/>
                                      </p:to>
                                    </p:set>
                                    <p:animEffect transition="in" filter="wipe(up)">
                                      <p:cBhvr>
                                        <p:cTn id="42" dur="500"/>
                                        <p:tgtEl>
                                          <p:spTgt spid="2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2">
                                            <p:txEl>
                                              <p:pRg st="5" end="5"/>
                                            </p:txEl>
                                          </p:spTgt>
                                        </p:tgtEl>
                                        <p:attrNameLst>
                                          <p:attrName>style.visibility</p:attrName>
                                        </p:attrNameLst>
                                      </p:cBhvr>
                                      <p:to>
                                        <p:strVal val="visible"/>
                                      </p:to>
                                    </p:set>
                                    <p:animEffect transition="in" filter="wipe(up)">
                                      <p:cBhvr>
                                        <p:cTn id="47" dur="500"/>
                                        <p:tgtEl>
                                          <p:spTgt spid="2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2">
                                            <p:txEl>
                                              <p:pRg st="6" end="6"/>
                                            </p:txEl>
                                          </p:spTgt>
                                        </p:tgtEl>
                                        <p:attrNameLst>
                                          <p:attrName>style.visibility</p:attrName>
                                        </p:attrNameLst>
                                      </p:cBhvr>
                                      <p:to>
                                        <p:strVal val="visible"/>
                                      </p:to>
                                    </p:set>
                                    <p:animEffect transition="in" filter="wipe(up)">
                                      <p:cBhvr>
                                        <p:cTn id="5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tmplLst>
          <p:tmpl>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22" grpId="0" build="p" animBg="1">
        <p:tmplLst>
          <p:tmpl>
            <p:tnLst>
              <p:par>
                <p:cTn presetID="22" presetClass="entr" presetSubtype="1"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CA91DD8-A731-469A-BB09-5E7BA9C6C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772" y="6745184"/>
            <a:ext cx="3903108" cy="79171"/>
          </a:xfrm>
          <a:prstGeom prst="rect">
            <a:avLst/>
          </a:prstGeom>
        </p:spPr>
      </p:pic>
      <p:pic>
        <p:nvPicPr>
          <p:cNvPr id="4" name="Picture 3">
            <a:extLst>
              <a:ext uri="{FF2B5EF4-FFF2-40B4-BE49-F238E27FC236}">
                <a16:creationId xmlns="" xmlns:a16="http://schemas.microsoft.com/office/drawing/2014/main" id="{BECD3442-55B7-44D2-8B0C-A48AFFBF4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572" y="6597295"/>
            <a:ext cx="2775439" cy="295777"/>
          </a:xfrm>
          <a:prstGeom prst="rect">
            <a:avLst/>
          </a:prstGeom>
        </p:spPr>
      </p:pic>
      <p:grpSp>
        <p:nvGrpSpPr>
          <p:cNvPr id="8" name="Group 7">
            <a:extLst>
              <a:ext uri="{FF2B5EF4-FFF2-40B4-BE49-F238E27FC236}">
                <a16:creationId xmlns="" xmlns:a16="http://schemas.microsoft.com/office/drawing/2014/main" id="{0C4A8818-A8C6-40B2-93FC-502248369014}"/>
              </a:ext>
            </a:extLst>
          </p:cNvPr>
          <p:cNvGrpSpPr/>
          <p:nvPr/>
        </p:nvGrpSpPr>
        <p:grpSpPr>
          <a:xfrm>
            <a:off x="-1372802" y="2046834"/>
            <a:ext cx="9144002" cy="5329684"/>
            <a:chOff x="-1059316" y="1014150"/>
            <a:chExt cx="9144002" cy="5329684"/>
          </a:xfrm>
        </p:grpSpPr>
        <p:pic>
          <p:nvPicPr>
            <p:cNvPr id="20" name="Picture 345" descr="shadow_1_m">
              <a:extLst>
                <a:ext uri="{FF2B5EF4-FFF2-40B4-BE49-F238E27FC236}">
                  <a16:creationId xmlns="" xmlns:a16="http://schemas.microsoft.com/office/drawing/2014/main" id="{E4140265-4281-4518-8FC8-899425A5D0E6}"/>
                </a:ext>
              </a:extLst>
            </p:cNvPr>
            <p:cNvPicPr>
              <a:picLocks noChangeAspect="1" noChangeArrowheads="1"/>
            </p:cNvPicPr>
            <p:nvPr/>
          </p:nvPicPr>
          <p:blipFill>
            <a:blip r:embed="rId5"/>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 xmlns:a16="http://schemas.microsoft.com/office/drawing/2014/main" id="{9DFFB59F-41F6-40E0-93B9-B0DF75A1541D}"/>
                </a:ext>
              </a:extLst>
            </p:cNvPr>
            <p:cNvPicPr>
              <a:picLocks noChangeAspect="1" noChangeArrowheads="1"/>
            </p:cNvPicPr>
            <p:nvPr/>
          </p:nvPicPr>
          <p:blipFill>
            <a:blip r:embed="rId5"/>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xmlns:a14="http://schemas.microsoft.com/office/drawing/2010/main">
        <mc:Choice Requires="a14">
          <p:sp>
            <p:nvSpPr>
              <p:cNvPr id="19" name="Content Placeholder 2">
                <a:extLst>
                  <a:ext uri="{FF2B5EF4-FFF2-40B4-BE49-F238E27FC236}">
                    <a16:creationId xmlns="" xmlns:a16="http://schemas.microsoft.com/office/drawing/2014/main" id="{83E7C4D7-F4C4-4F6C-87A6-8260675AB9E9}"/>
                  </a:ext>
                </a:extLst>
              </p:cNvPr>
              <p:cNvSpPr txBox="1">
                <a:spLocks/>
              </p:cNvSpPr>
              <p:nvPr/>
            </p:nvSpPr>
            <p:spPr>
              <a:xfrm>
                <a:off x="140969" y="198783"/>
                <a:ext cx="11951976" cy="1809747"/>
              </a:xfrm>
              <a:prstGeom prst="rect">
                <a:avLst/>
              </a:prstGeom>
              <a:solidFill>
                <a:srgbClr val="FFFFCC"/>
              </a:solidFill>
              <a:ln>
                <a:solidFill>
                  <a:srgbClr val="0000CC"/>
                </a:solidFill>
                <a:prstDash val="sys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427163" indent="-1427163"/>
                <a:r>
                  <a:rPr lang="en-US" b="1" dirty="0" err="1">
                    <a:solidFill>
                      <a:srgbClr val="FF0000"/>
                    </a:solidFill>
                  </a:rPr>
                  <a:t>Câu</a:t>
                </a:r>
                <a:r>
                  <a:rPr lang="en-US" b="1" dirty="0">
                    <a:solidFill>
                      <a:srgbClr val="FF0000"/>
                    </a:solidFill>
                  </a:rPr>
                  <a:t> </a:t>
                </a:r>
                <a:r>
                  <a:rPr lang="en-US" b="1" dirty="0">
                    <a:solidFill>
                      <a:srgbClr val="FF0000"/>
                    </a:solidFill>
                    <a:sym typeface="Wingdings" panose="05000000000000000000" pitchFamily="2" charset="2"/>
                  </a:rPr>
                  <a:t></a:t>
                </a:r>
                <a:r>
                  <a:rPr lang="en-US" b="1" dirty="0">
                    <a:solidFill>
                      <a:srgbClr val="FF0000"/>
                    </a:solidFill>
                  </a:rPr>
                  <a:t>. </a:t>
                </a:r>
                <a:r>
                  <a:rPr lang="nl-NL" dirty="0"/>
                  <a:t>Tìm điều kiện xác định của bất phương trình sau rồi suy ra tập nghiệm của nó: </a:t>
                </a:r>
                <a14:m>
                  <m:oMath xmlns:m="http://schemas.openxmlformats.org/officeDocument/2006/math">
                    <m:rad>
                      <m:radPr>
                        <m:degHide m:val="on"/>
                        <m:ctrlPr>
                          <a:rPr lang="en-US" i="1">
                            <a:latin typeface="Cambria Math"/>
                          </a:rPr>
                        </m:ctrlPr>
                      </m:radPr>
                      <m:deg/>
                      <m:e>
                        <m:sSup>
                          <m:sSupPr>
                            <m:ctrlPr>
                              <a:rPr lang="en-US" i="1">
                                <a:latin typeface="Cambria Math"/>
                              </a:rPr>
                            </m:ctrlPr>
                          </m:sSupPr>
                          <m:e>
                            <m:d>
                              <m:dPr>
                                <m:ctrlPr>
                                  <a:rPr lang="en-US" i="1">
                                    <a:latin typeface="Cambria Math"/>
                                  </a:rPr>
                                </m:ctrlPr>
                              </m:dPr>
                              <m:e>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1</m:t>
                                </m:r>
                              </m:e>
                            </m:d>
                          </m:e>
                          <m:sup>
                            <m:r>
                              <a:rPr lang="nl-NL">
                                <a:latin typeface="Cambria Math" panose="02040503050406030204" pitchFamily="18" charset="0"/>
                              </a:rPr>
                              <m:t>2</m:t>
                            </m:r>
                          </m:sup>
                        </m:sSup>
                        <m:d>
                          <m:dPr>
                            <m:ctrlPr>
                              <a:rPr lang="en-US" i="1">
                                <a:latin typeface="Cambria Math"/>
                              </a:rPr>
                            </m:ctrlPr>
                          </m:dPr>
                          <m:e>
                            <m:r>
                              <a:rPr lang="nl-NL">
                                <a:latin typeface="Cambria Math" panose="02040503050406030204" pitchFamily="18" charset="0"/>
                              </a:rPr>
                              <m:t>3</m:t>
                            </m:r>
                            <m:r>
                              <a:rPr lang="nl-NL" i="1">
                                <a:latin typeface="Cambria Math" panose="02040503050406030204" pitchFamily="18" charset="0"/>
                              </a:rPr>
                              <m:t>−</m:t>
                            </m:r>
                            <m:r>
                              <a:rPr lang="nl-NL">
                                <a:latin typeface="Cambria Math" panose="02040503050406030204" pitchFamily="18" charset="0"/>
                              </a:rPr>
                              <m:t>4</m:t>
                            </m:r>
                            <m:r>
                              <a:rPr lang="nl-NL" i="1">
                                <a:latin typeface="Cambria Math" panose="02040503050406030204" pitchFamily="18" charset="0"/>
                              </a:rPr>
                              <m:t>𝑥</m:t>
                            </m:r>
                          </m:e>
                        </m:d>
                      </m:e>
                    </m:rad>
                    <m:r>
                      <a:rPr lang="nl-NL" i="1">
                        <a:latin typeface="Cambria Math" panose="02040503050406030204" pitchFamily="18" charset="0"/>
                      </a:rPr>
                      <m:t>−</m:t>
                    </m:r>
                    <m:r>
                      <a:rPr lang="nl-NL">
                        <a:latin typeface="Cambria Math" panose="02040503050406030204" pitchFamily="18" charset="0"/>
                      </a:rPr>
                      <m:t>5</m:t>
                    </m:r>
                    <m:r>
                      <a:rPr lang="nl-NL" i="1">
                        <a:latin typeface="Cambria Math" panose="02040503050406030204" pitchFamily="18" charset="0"/>
                      </a:rPr>
                      <m:t>𝑥</m:t>
                    </m:r>
                    <m:r>
                      <a:rPr lang="nl-NL" i="1">
                        <a:latin typeface="Cambria Math" panose="02040503050406030204" pitchFamily="18" charset="0"/>
                      </a:rPr>
                      <m:t>&gt;</m:t>
                    </m:r>
                    <m:rad>
                      <m:radPr>
                        <m:degHide m:val="on"/>
                        <m:ctrlPr>
                          <a:rPr lang="en-US" i="1">
                            <a:latin typeface="Cambria Math"/>
                          </a:rPr>
                        </m:ctrlPr>
                      </m:radPr>
                      <m:deg/>
                      <m:e>
                        <m:r>
                          <a:rPr lang="nl-NL">
                            <a:latin typeface="Cambria Math" panose="02040503050406030204" pitchFamily="18" charset="0"/>
                          </a:rPr>
                          <m:t>4</m:t>
                        </m:r>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3</m:t>
                        </m:r>
                      </m:e>
                    </m:rad>
                    <m:r>
                      <a:rPr lang="nl-NL" i="1">
                        <a:latin typeface="Cambria Math" panose="02040503050406030204" pitchFamily="18" charset="0"/>
                      </a:rPr>
                      <m:t>−</m:t>
                    </m:r>
                    <m:r>
                      <a:rPr lang="nl-NL">
                        <a:latin typeface="Cambria Math" panose="02040503050406030204" pitchFamily="18" charset="0"/>
                      </a:rPr>
                      <m:t>7</m:t>
                    </m:r>
                  </m:oMath>
                </a14:m>
                <a:endParaRPr lang="en-US" dirty="0"/>
              </a:p>
              <a:p>
                <a:pPr marL="1538288" indent="-1538288" algn="just"/>
                <a:endParaRPr lang="en-US" dirty="0"/>
              </a:p>
            </p:txBody>
          </p:sp>
        </mc:Choice>
        <mc:Fallback xmlns="">
          <p:sp>
            <p:nvSpPr>
              <p:cNvPr id="19" name="Content Placeholder 2">
                <a:extLst>
                  <a:ext uri="{FF2B5EF4-FFF2-40B4-BE49-F238E27FC236}">
                    <a16:creationId xmlns:a16="http://schemas.microsoft.com/office/drawing/2014/main" xmlns:a14="http://schemas.microsoft.com/office/drawing/2010/main" xmlns="" id="{83E7C4D7-F4C4-4F6C-87A6-8260675AB9E9}"/>
                  </a:ext>
                </a:extLst>
              </p:cNvPr>
              <p:cNvSpPr txBox="1">
                <a:spLocks noRot="1" noChangeAspect="1" noMove="1" noResize="1" noEditPoints="1" noAdjustHandles="1" noChangeArrowheads="1" noChangeShapeType="1" noTextEdit="1"/>
              </p:cNvSpPr>
              <p:nvPr/>
            </p:nvSpPr>
            <p:spPr>
              <a:xfrm>
                <a:off x="140969" y="198783"/>
                <a:ext cx="11951976" cy="1809747"/>
              </a:xfrm>
              <a:prstGeom prst="rect">
                <a:avLst/>
              </a:prstGeom>
              <a:blipFill rotWithShape="1">
                <a:blip r:embed="rId6"/>
                <a:stretch>
                  <a:fillRect l="-1223" t="-7383"/>
                </a:stretch>
              </a:blipFill>
              <a:ln>
                <a:solidFill>
                  <a:srgbClr val="0000CC"/>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ontent Placeholder 2">
                <a:extLst>
                  <a:ext uri="{FF2B5EF4-FFF2-40B4-BE49-F238E27FC236}">
                    <a16:creationId xmlns="" xmlns:a16="http://schemas.microsoft.com/office/drawing/2014/main" id="{5B50F347-65BB-4D06-BB47-BC71CD00CAE5}"/>
                  </a:ext>
                </a:extLst>
              </p:cNvPr>
              <p:cNvSpPr txBox="1">
                <a:spLocks/>
              </p:cNvSpPr>
              <p:nvPr/>
            </p:nvSpPr>
            <p:spPr>
              <a:xfrm>
                <a:off x="147679" y="2046834"/>
                <a:ext cx="11938556" cy="4574499"/>
              </a:xfrm>
              <a:prstGeom prst="rect">
                <a:avLst/>
              </a:prstGeom>
              <a:solidFill>
                <a:srgbClr val="CCFFFF"/>
              </a:solidFill>
              <a:ln>
                <a:solidFill>
                  <a:srgbClr val="0000CC"/>
                </a:solidFill>
                <a:prstDash val="sysDot"/>
              </a:ln>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0513" indent="-290513">
                  <a:buFont typeface="Wingdings" panose="05000000000000000000" pitchFamily="2" charset="2"/>
                  <a:buChar char="þ"/>
                </a:pPr>
                <a:r>
                  <a:rPr lang="en-US" b="1" dirty="0">
                    <a:solidFill>
                      <a:srgbClr val="FF0000"/>
                    </a:solidFill>
                  </a:rPr>
                  <a:t> </a:t>
                </a:r>
                <a:r>
                  <a:rPr lang="en-US" b="1" dirty="0" err="1">
                    <a:solidFill>
                      <a:srgbClr val="FF0000"/>
                    </a:solidFill>
                  </a:rPr>
                  <a:t>Lời</a:t>
                </a:r>
                <a:r>
                  <a:rPr lang="en-US" b="1" dirty="0">
                    <a:solidFill>
                      <a:srgbClr val="FF0000"/>
                    </a:solidFill>
                  </a:rPr>
                  <a:t> </a:t>
                </a:r>
                <a:r>
                  <a:rPr lang="en-US" b="1" dirty="0" err="1">
                    <a:solidFill>
                      <a:srgbClr val="FF0000"/>
                    </a:solidFill>
                  </a:rPr>
                  <a:t>giải</a:t>
                </a:r>
                <a:r>
                  <a:rPr lang="en-US" b="1" dirty="0">
                    <a:solidFill>
                      <a:srgbClr val="FF0000"/>
                    </a:solidFill>
                  </a:rPr>
                  <a:t>: </a:t>
                </a:r>
              </a:p>
              <a:p>
                <a:r>
                  <a:rPr lang="nl-NL" dirty="0">
                    <a:solidFill>
                      <a:srgbClr val="FF0000"/>
                    </a:solidFill>
                    <a:sym typeface="Wingdings" panose="05000000000000000000" pitchFamily="2" charset="2"/>
                  </a:rPr>
                  <a:t></a:t>
                </a:r>
                <a:r>
                  <a:rPr lang="nl-NL" dirty="0">
                    <a:sym typeface="Wingdings" panose="05000000000000000000" pitchFamily="2" charset="2"/>
                  </a:rPr>
                  <a:t> </a:t>
                </a:r>
                <a:r>
                  <a:rPr lang="nl-NL" dirty="0"/>
                  <a:t>Điều kiện xác định của bất phương trình là </a:t>
                </a:r>
                <a14:m>
                  <m:oMath xmlns:m="http://schemas.openxmlformats.org/officeDocument/2006/math">
                    <m:d>
                      <m:dPr>
                        <m:begChr m:val="{"/>
                        <m:endChr m:val=""/>
                        <m:ctrlPr>
                          <a:rPr lang="en-US" i="1">
                            <a:latin typeface="Cambria Math"/>
                          </a:rPr>
                        </m:ctrlPr>
                      </m:dPr>
                      <m:e>
                        <m:m>
                          <m:mPr>
                            <m:plcHide m:val="on"/>
                            <m:mcs>
                              <m:mc>
                                <m:mcPr>
                                  <m:count m:val="1"/>
                                  <m:mcJc m:val="center"/>
                                </m:mcPr>
                              </m:mc>
                            </m:mcs>
                            <m:ctrlPr>
                              <a:rPr lang="en-US" i="1">
                                <a:latin typeface="Cambria Math"/>
                              </a:rPr>
                            </m:ctrlPr>
                          </m:mPr>
                          <m:mr>
                            <m:e>
                              <m:sSup>
                                <m:sSupPr>
                                  <m:ctrlPr>
                                    <a:rPr lang="en-US" i="1">
                                      <a:latin typeface="Cambria Math"/>
                                    </a:rPr>
                                  </m:ctrlPr>
                                </m:sSupPr>
                                <m:e>
                                  <m:d>
                                    <m:dPr>
                                      <m:ctrlPr>
                                        <a:rPr lang="en-US" i="1">
                                          <a:latin typeface="Cambria Math"/>
                                        </a:rPr>
                                      </m:ctrlPr>
                                    </m:dPr>
                                    <m:e>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1</m:t>
                                      </m:r>
                                    </m:e>
                                  </m:d>
                                </m:e>
                                <m:sup>
                                  <m:r>
                                    <a:rPr lang="nl-NL">
                                      <a:latin typeface="Cambria Math" panose="02040503050406030204" pitchFamily="18" charset="0"/>
                                    </a:rPr>
                                    <m:t>2</m:t>
                                  </m:r>
                                </m:sup>
                              </m:sSup>
                              <m:d>
                                <m:dPr>
                                  <m:ctrlPr>
                                    <a:rPr lang="en-US" i="1">
                                      <a:latin typeface="Cambria Math"/>
                                    </a:rPr>
                                  </m:ctrlPr>
                                </m:dPr>
                                <m:e>
                                  <m:r>
                                    <a:rPr lang="nl-NL">
                                      <a:latin typeface="Cambria Math" panose="02040503050406030204" pitchFamily="18" charset="0"/>
                                    </a:rPr>
                                    <m:t>3</m:t>
                                  </m:r>
                                  <m:r>
                                    <a:rPr lang="nl-NL" i="1">
                                      <a:latin typeface="Cambria Math" panose="02040503050406030204" pitchFamily="18" charset="0"/>
                                    </a:rPr>
                                    <m:t>−</m:t>
                                  </m:r>
                                  <m:r>
                                    <a:rPr lang="nl-NL">
                                      <a:latin typeface="Cambria Math" panose="02040503050406030204" pitchFamily="18" charset="0"/>
                                    </a:rPr>
                                    <m:t>4</m:t>
                                  </m:r>
                                  <m:r>
                                    <a:rPr lang="nl-NL" i="1">
                                      <a:latin typeface="Cambria Math" panose="02040503050406030204" pitchFamily="18" charset="0"/>
                                    </a:rPr>
                                    <m:t>𝑥</m:t>
                                  </m:r>
                                </m:e>
                              </m:d>
                              <m:r>
                                <a:rPr lang="nl-NL" i="1">
                                  <a:latin typeface="Cambria Math" panose="02040503050406030204" pitchFamily="18" charset="0"/>
                                </a:rPr>
                                <m:t>≥</m:t>
                              </m:r>
                              <m:r>
                                <a:rPr lang="nl-NL">
                                  <a:latin typeface="Cambria Math" panose="02040503050406030204" pitchFamily="18" charset="0"/>
                                </a:rPr>
                                <m:t>0</m:t>
                              </m:r>
                            </m:e>
                          </m:mr>
                          <m:mr>
                            <m:e>
                              <m:r>
                                <a:rPr lang="nl-NL">
                                  <a:latin typeface="Cambria Math" panose="02040503050406030204" pitchFamily="18" charset="0"/>
                                </a:rPr>
                                <m:t>4</m:t>
                              </m:r>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3</m:t>
                              </m:r>
                              <m:r>
                                <a:rPr lang="nl-NL" i="1">
                                  <a:latin typeface="Cambria Math" panose="02040503050406030204" pitchFamily="18" charset="0"/>
                                </a:rPr>
                                <m:t>≥</m:t>
                              </m:r>
                              <m:r>
                                <a:rPr lang="nl-NL">
                                  <a:latin typeface="Cambria Math" panose="02040503050406030204" pitchFamily="18" charset="0"/>
                                </a:rPr>
                                <m:t>0</m:t>
                              </m:r>
                            </m:e>
                          </m:mr>
                        </m:m>
                      </m:e>
                    </m:d>
                  </m:oMath>
                </a14:m>
                <a:r>
                  <a:rPr lang="nl-NL" dirty="0"/>
                  <a:t> (*)</a:t>
                </a:r>
                <a:endParaRPr lang="en-US" dirty="0"/>
              </a:p>
              <a:p>
                <a:pPr marL="803275" lvl="0" indent="-457200">
                  <a:buClr>
                    <a:srgbClr val="FF0000"/>
                  </a:buClr>
                  <a:buFont typeface="Wingdings" panose="05000000000000000000" pitchFamily="2" charset="2"/>
                  <a:buChar char="§"/>
                </a:pPr>
                <a:r>
                  <a:rPr lang="nl-NL" dirty="0"/>
                  <a:t>Dễ thấy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1</m:t>
                    </m:r>
                  </m:oMath>
                </a14:m>
                <a:r>
                  <a:rPr lang="nl-NL" dirty="0"/>
                  <a:t> thỏa mãn điều kiện (*).</a:t>
                </a:r>
                <a:endParaRPr lang="en-US" dirty="0"/>
              </a:p>
              <a:p>
                <a:pPr marL="803275" lvl="0" indent="-457200">
                  <a:buClr>
                    <a:srgbClr val="FF0000"/>
                  </a:buClr>
                  <a:buFont typeface="Wingdings" panose="05000000000000000000" pitchFamily="2" charset="2"/>
                  <a:buChar char="§"/>
                </a:pPr>
                <a:r>
                  <a:rPr lang="nl-NL" dirty="0"/>
                  <a:t>Nếu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1</m:t>
                    </m:r>
                  </m:oMath>
                </a14:m>
                <a:r>
                  <a:rPr lang="nl-NL" dirty="0"/>
                  <a:t> thì </a:t>
                </a:r>
                <a14:m>
                  <m:oMath xmlns:m="http://schemas.openxmlformats.org/officeDocument/2006/math">
                    <m:r>
                      <a:rPr lang="nl-NL">
                        <a:latin typeface="Cambria Math" panose="02040503050406030204" pitchFamily="18" charset="0"/>
                      </a:rPr>
                      <m:t>(</m:t>
                    </m:r>
                    <m:r>
                      <a:rPr lang="nl-NL" i="1">
                        <a:latin typeface="Cambria Math" panose="02040503050406030204" pitchFamily="18" charset="0"/>
                      </a:rPr>
                      <m:t>∗</m:t>
                    </m:r>
                    <m:r>
                      <a:rPr lang="nl-NL">
                        <a:latin typeface="Cambria Math" panose="02040503050406030204" pitchFamily="18" charset="0"/>
                      </a:rPr>
                      <m:t>)</m:t>
                    </m:r>
                    <m:r>
                      <a:rPr lang="nl-NL" i="1">
                        <a:latin typeface="Cambria Math" panose="02040503050406030204" pitchFamily="18" charset="0"/>
                      </a:rPr>
                      <m:t>⇔</m:t>
                    </m:r>
                    <m:d>
                      <m:dPr>
                        <m:begChr m:val="{"/>
                        <m:endChr m:val=""/>
                        <m:ctrlPr>
                          <a:rPr lang="en-US" i="1">
                            <a:latin typeface="Cambria Math"/>
                          </a:rPr>
                        </m:ctrlPr>
                      </m:dPr>
                      <m:e>
                        <m:m>
                          <m:mPr>
                            <m:plcHide m:val="on"/>
                            <m:mcs>
                              <m:mc>
                                <m:mcPr>
                                  <m:count m:val="1"/>
                                  <m:mcJc m:val="center"/>
                                </m:mcPr>
                              </m:mc>
                            </m:mcs>
                            <m:ctrlPr>
                              <a:rPr lang="en-US" i="1">
                                <a:latin typeface="Cambria Math"/>
                              </a:rPr>
                            </m:ctrlPr>
                          </m:mPr>
                          <m:mr>
                            <m:e>
                              <m:r>
                                <a:rPr lang="nl-NL">
                                  <a:latin typeface="Cambria Math" panose="02040503050406030204" pitchFamily="18" charset="0"/>
                                </a:rPr>
                                <m:t>3</m:t>
                              </m:r>
                              <m:r>
                                <a:rPr lang="nl-NL" i="1">
                                  <a:latin typeface="Cambria Math" panose="02040503050406030204" pitchFamily="18" charset="0"/>
                                </a:rPr>
                                <m:t>−</m:t>
                              </m:r>
                              <m:r>
                                <a:rPr lang="nl-NL">
                                  <a:latin typeface="Cambria Math" panose="02040503050406030204" pitchFamily="18" charset="0"/>
                                </a:rPr>
                                <m:t>4</m:t>
                              </m:r>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0</m:t>
                              </m:r>
                            </m:e>
                          </m:mr>
                          <m:mr>
                            <m:e>
                              <m:r>
                                <a:rPr lang="nl-NL">
                                  <a:latin typeface="Cambria Math" panose="02040503050406030204" pitchFamily="18" charset="0"/>
                                </a:rPr>
                                <m:t>4</m:t>
                              </m:r>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3</m:t>
                              </m:r>
                              <m:r>
                                <a:rPr lang="nl-NL" i="1">
                                  <a:latin typeface="Cambria Math" panose="02040503050406030204" pitchFamily="18" charset="0"/>
                                </a:rPr>
                                <m:t>≥</m:t>
                              </m:r>
                              <m:r>
                                <a:rPr lang="nl-NL">
                                  <a:latin typeface="Cambria Math" panose="02040503050406030204" pitchFamily="18" charset="0"/>
                                </a:rPr>
                                <m:t>0</m:t>
                              </m:r>
                            </m:e>
                          </m:mr>
                        </m:m>
                      </m:e>
                    </m:d>
                    <m:r>
                      <a:rPr lang="nl-NL" i="1">
                        <a:latin typeface="Cambria Math" panose="02040503050406030204" pitchFamily="18" charset="0"/>
                      </a:rPr>
                      <m:t>⇔</m:t>
                    </m:r>
                    <m:d>
                      <m:dPr>
                        <m:begChr m:val="{"/>
                        <m:endChr m:val=""/>
                        <m:ctrlPr>
                          <a:rPr lang="en-US" i="1">
                            <a:latin typeface="Cambria Math"/>
                          </a:rPr>
                        </m:ctrlPr>
                      </m:dPr>
                      <m:e>
                        <m:m>
                          <m:mPr>
                            <m:plcHide m:val="on"/>
                            <m:mcs>
                              <m:mc>
                                <m:mcPr>
                                  <m:count m:val="1"/>
                                  <m:mcJc m:val="center"/>
                                </m:mcPr>
                              </m:mc>
                            </m:mcs>
                            <m:ctrlPr>
                              <a:rPr lang="en-US" i="1">
                                <a:latin typeface="Cambria Math"/>
                              </a:rPr>
                            </m:ctrlPr>
                          </m:mPr>
                          <m:mr>
                            <m:e>
                              <m:r>
                                <a:rPr lang="nl-NL" i="1">
                                  <a:latin typeface="Cambria Math" panose="02040503050406030204" pitchFamily="18" charset="0"/>
                                </a:rPr>
                                <m:t>𝑥</m:t>
                              </m:r>
                              <m:r>
                                <a:rPr lang="nl-NL" i="1">
                                  <a:latin typeface="Cambria Math" panose="02040503050406030204" pitchFamily="18" charset="0"/>
                                </a:rPr>
                                <m:t>≤</m:t>
                              </m:r>
                              <m:f>
                                <m:fPr>
                                  <m:ctrlPr>
                                    <a:rPr lang="en-US" i="1">
                                      <a:latin typeface="Cambria Math"/>
                                    </a:rPr>
                                  </m:ctrlPr>
                                </m:fPr>
                                <m:num>
                                  <m:r>
                                    <a:rPr lang="nl-NL">
                                      <a:latin typeface="Cambria Math" panose="02040503050406030204" pitchFamily="18" charset="0"/>
                                    </a:rPr>
                                    <m:t>3</m:t>
                                  </m:r>
                                </m:num>
                                <m:den>
                                  <m:r>
                                    <a:rPr lang="nl-NL">
                                      <a:latin typeface="Cambria Math" panose="02040503050406030204" pitchFamily="18" charset="0"/>
                                    </a:rPr>
                                    <m:t>4</m:t>
                                  </m:r>
                                </m:den>
                              </m:f>
                            </m:e>
                          </m:mr>
                          <m:mr>
                            <m:e>
                              <m:r>
                                <a:rPr lang="nl-NL" i="1">
                                  <a:latin typeface="Cambria Math" panose="02040503050406030204" pitchFamily="18" charset="0"/>
                                </a:rPr>
                                <m:t>𝑥</m:t>
                              </m:r>
                              <m:r>
                                <a:rPr lang="nl-NL" i="1">
                                  <a:latin typeface="Cambria Math" panose="02040503050406030204" pitchFamily="18" charset="0"/>
                                </a:rPr>
                                <m:t>≥</m:t>
                              </m:r>
                              <m:f>
                                <m:fPr>
                                  <m:ctrlPr>
                                    <a:rPr lang="en-US" i="1">
                                      <a:latin typeface="Cambria Math"/>
                                    </a:rPr>
                                  </m:ctrlPr>
                                </m:fPr>
                                <m:num>
                                  <m:r>
                                    <a:rPr lang="nl-NL">
                                      <a:latin typeface="Cambria Math" panose="02040503050406030204" pitchFamily="18" charset="0"/>
                                    </a:rPr>
                                    <m:t>3</m:t>
                                  </m:r>
                                </m:num>
                                <m:den>
                                  <m:r>
                                    <a:rPr lang="nl-NL">
                                      <a:latin typeface="Cambria Math" panose="02040503050406030204" pitchFamily="18" charset="0"/>
                                    </a:rPr>
                                    <m:t>4</m:t>
                                  </m:r>
                                </m:den>
                              </m:f>
                            </m:e>
                          </m:mr>
                        </m:m>
                        <m:r>
                          <a:rPr lang="nl-NL" i="1">
                            <a:latin typeface="Cambria Math" panose="02040503050406030204" pitchFamily="18" charset="0"/>
                          </a:rPr>
                          <m:t>⇔</m:t>
                        </m:r>
                        <m:r>
                          <a:rPr lang="nl-NL" i="1">
                            <a:latin typeface="Cambria Math" panose="02040503050406030204" pitchFamily="18" charset="0"/>
                          </a:rPr>
                          <m:t>𝑥</m:t>
                        </m:r>
                        <m:r>
                          <a:rPr lang="nl-NL" i="1">
                            <a:latin typeface="Cambria Math" panose="02040503050406030204" pitchFamily="18" charset="0"/>
                          </a:rPr>
                          <m:t>=</m:t>
                        </m:r>
                        <m:f>
                          <m:fPr>
                            <m:ctrlPr>
                              <a:rPr lang="en-US" i="1">
                                <a:latin typeface="Cambria Math"/>
                              </a:rPr>
                            </m:ctrlPr>
                          </m:fPr>
                          <m:num>
                            <m:r>
                              <a:rPr lang="nl-NL">
                                <a:latin typeface="Cambria Math" panose="02040503050406030204" pitchFamily="18" charset="0"/>
                              </a:rPr>
                              <m:t>3</m:t>
                            </m:r>
                          </m:num>
                          <m:den>
                            <m:r>
                              <a:rPr lang="nl-NL">
                                <a:latin typeface="Cambria Math" panose="02040503050406030204" pitchFamily="18" charset="0"/>
                              </a:rPr>
                              <m:t>4</m:t>
                            </m:r>
                          </m:den>
                        </m:f>
                      </m:e>
                    </m:d>
                  </m:oMath>
                </a14:m>
                <a:endParaRPr lang="en-US" dirty="0"/>
              </a:p>
              <a:p>
                <a:pPr marL="346075" lvl="0"/>
                <a:r>
                  <a:rPr lang="en-US" dirty="0">
                    <a:solidFill>
                      <a:srgbClr val="FF0000"/>
                    </a:solidFill>
                    <a:sym typeface="Wingdings" panose="05000000000000000000" pitchFamily="2" charset="2"/>
                  </a:rPr>
                  <a:t> </a:t>
                </a:r>
                <a:r>
                  <a:rPr lang="nl-NL" dirty="0"/>
                  <a:t>Vậy điều kiện xác định của bất phương trình là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1</m:t>
                    </m:r>
                  </m:oMath>
                </a14:m>
                <a:r>
                  <a:rPr lang="nl-NL" dirty="0"/>
                  <a:t> hoặc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f>
                      <m:fPr>
                        <m:ctrlPr>
                          <a:rPr lang="en-US" i="1">
                            <a:latin typeface="Cambria Math"/>
                          </a:rPr>
                        </m:ctrlPr>
                      </m:fPr>
                      <m:num>
                        <m:r>
                          <a:rPr lang="nl-NL">
                            <a:latin typeface="Cambria Math" panose="02040503050406030204" pitchFamily="18" charset="0"/>
                          </a:rPr>
                          <m:t>3</m:t>
                        </m:r>
                      </m:num>
                      <m:den>
                        <m:r>
                          <a:rPr lang="nl-NL">
                            <a:latin typeface="Cambria Math" panose="02040503050406030204" pitchFamily="18" charset="0"/>
                          </a:rPr>
                          <m:t>4</m:t>
                        </m:r>
                      </m:den>
                    </m:f>
                  </m:oMath>
                </a14:m>
                <a:endParaRPr lang="en-US" dirty="0"/>
              </a:p>
              <a:p>
                <a:pPr lvl="0"/>
                <a:r>
                  <a:rPr lang="nl-NL" dirty="0">
                    <a:solidFill>
                      <a:srgbClr val="FF0000"/>
                    </a:solidFill>
                    <a:sym typeface="Wingdings" panose="05000000000000000000" pitchFamily="2" charset="2"/>
                  </a:rPr>
                  <a:t> </a:t>
                </a:r>
                <a:r>
                  <a:rPr lang="nl-NL" dirty="0"/>
                  <a:t>Thay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r>
                      <a:rPr lang="nl-NL">
                        <a:latin typeface="Cambria Math" panose="02040503050406030204" pitchFamily="18" charset="0"/>
                      </a:rPr>
                      <m:t>1</m:t>
                    </m:r>
                  </m:oMath>
                </a14:m>
                <a:r>
                  <a:rPr lang="nl-NL" dirty="0"/>
                  <a:t> hoặc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f>
                      <m:fPr>
                        <m:ctrlPr>
                          <a:rPr lang="en-US" i="1">
                            <a:latin typeface="Cambria Math"/>
                          </a:rPr>
                        </m:ctrlPr>
                      </m:fPr>
                      <m:num>
                        <m:r>
                          <a:rPr lang="nl-NL">
                            <a:latin typeface="Cambria Math" panose="02040503050406030204" pitchFamily="18" charset="0"/>
                          </a:rPr>
                          <m:t>3</m:t>
                        </m:r>
                      </m:num>
                      <m:den>
                        <m:r>
                          <a:rPr lang="nl-NL">
                            <a:latin typeface="Cambria Math" panose="02040503050406030204" pitchFamily="18" charset="0"/>
                          </a:rPr>
                          <m:t>4</m:t>
                        </m:r>
                      </m:den>
                    </m:f>
                  </m:oMath>
                </a14:m>
                <a:r>
                  <a:rPr lang="nl-NL" dirty="0"/>
                  <a:t> vào bất phương trình thấy đều thỏa mãn.</a:t>
                </a:r>
                <a:endParaRPr lang="en-US" dirty="0"/>
              </a:p>
              <a:p>
                <a:pPr marL="346075" lvl="0"/>
                <a:r>
                  <a:rPr lang="en-US" dirty="0">
                    <a:solidFill>
                      <a:srgbClr val="FF0000"/>
                    </a:solidFill>
                    <a:sym typeface="Wingdings" panose="05000000000000000000" pitchFamily="2" charset="2"/>
                  </a:rPr>
                  <a:t> </a:t>
                </a:r>
                <a:r>
                  <a:rPr lang="nl-NL" dirty="0"/>
                  <a:t>Vậy tập nghiệm của bất phương trình là </a:t>
                </a:r>
                <a14:m>
                  <m:oMath xmlns:m="http://schemas.openxmlformats.org/officeDocument/2006/math">
                    <m:r>
                      <m:rPr>
                        <m:sty m:val="p"/>
                      </m:rPr>
                      <a:rPr lang="nl-NL">
                        <a:latin typeface="Cambria Math" panose="02040503050406030204" pitchFamily="18" charset="0"/>
                      </a:rPr>
                      <m:t>S</m:t>
                    </m:r>
                    <m:r>
                      <a:rPr lang="nl-NL" i="1">
                        <a:latin typeface="Cambria Math" panose="02040503050406030204" pitchFamily="18" charset="0"/>
                      </a:rPr>
                      <m:t>=</m:t>
                    </m:r>
                    <m:d>
                      <m:dPr>
                        <m:begChr m:val="{"/>
                        <m:endChr m:val="}"/>
                        <m:ctrlPr>
                          <a:rPr lang="en-US" i="1">
                            <a:latin typeface="Cambria Math"/>
                          </a:rPr>
                        </m:ctrlPr>
                      </m:dPr>
                      <m:e>
                        <m:r>
                          <a:rPr lang="nl-NL">
                            <a:latin typeface="Cambria Math" panose="02040503050406030204" pitchFamily="18" charset="0"/>
                          </a:rPr>
                          <m:t>1;</m:t>
                        </m:r>
                        <m:f>
                          <m:fPr>
                            <m:ctrlPr>
                              <a:rPr lang="en-US" i="1">
                                <a:latin typeface="Cambria Math"/>
                              </a:rPr>
                            </m:ctrlPr>
                          </m:fPr>
                          <m:num>
                            <m:r>
                              <a:rPr lang="nl-NL">
                                <a:latin typeface="Cambria Math" panose="02040503050406030204" pitchFamily="18" charset="0"/>
                              </a:rPr>
                              <m:t>3</m:t>
                            </m:r>
                          </m:num>
                          <m:den>
                            <m:r>
                              <a:rPr lang="nl-NL">
                                <a:latin typeface="Cambria Math" panose="02040503050406030204" pitchFamily="18" charset="0"/>
                              </a:rPr>
                              <m:t>4</m:t>
                            </m:r>
                          </m:den>
                        </m:f>
                      </m:e>
                    </m:d>
                  </m:oMath>
                </a14:m>
                <a:r>
                  <a:rPr lang="nl-NL" dirty="0"/>
                  <a:t>.</a:t>
                </a:r>
                <a:endParaRPr lang="en-US" dirty="0"/>
              </a:p>
            </p:txBody>
          </p:sp>
        </mc:Choice>
        <mc:Fallback xmlns="">
          <p:sp>
            <p:nvSpPr>
              <p:cNvPr id="22" name="Content Placeholder 2">
                <a:extLst>
                  <a:ext uri="{FF2B5EF4-FFF2-40B4-BE49-F238E27FC236}">
                    <a16:creationId xmlns:a16="http://schemas.microsoft.com/office/drawing/2014/main" id="{5B50F347-65BB-4D06-BB47-BC71CD00CAE5}"/>
                  </a:ext>
                </a:extLst>
              </p:cNvPr>
              <p:cNvSpPr txBox="1">
                <a:spLocks noRot="1" noChangeAspect="1" noMove="1" noResize="1" noEditPoints="1" noAdjustHandles="1" noChangeArrowheads="1" noChangeShapeType="1" noTextEdit="1"/>
              </p:cNvSpPr>
              <p:nvPr/>
            </p:nvSpPr>
            <p:spPr>
              <a:xfrm>
                <a:off x="147679" y="2046834"/>
                <a:ext cx="11938556" cy="4574499"/>
              </a:xfrm>
              <a:prstGeom prst="rect">
                <a:avLst/>
              </a:prstGeom>
              <a:blipFill>
                <a:blip r:embed="rId7"/>
                <a:stretch>
                  <a:fillRect l="-918" t="-3723"/>
                </a:stretch>
              </a:blipFill>
              <a:ln>
                <a:solidFill>
                  <a:srgbClr val="0000CC"/>
                </a:solidFill>
                <a:prstDash val="sysDot"/>
              </a:ln>
            </p:spPr>
            <p:txBody>
              <a:bodyPr/>
              <a:lstStyle/>
              <a:p>
                <a:r>
                  <a:rPr lang="en-US">
                    <a:noFill/>
                  </a:rPr>
                  <a:t> </a:t>
                </a:r>
              </a:p>
            </p:txBody>
          </p:sp>
        </mc:Fallback>
      </mc:AlternateContent>
    </p:spTree>
    <p:extLst>
      <p:ext uri="{BB962C8B-B14F-4D97-AF65-F5344CB8AC3E}">
        <p14:creationId xmlns:p14="http://schemas.microsoft.com/office/powerpoint/2010/main" val="24623174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wipe(up)">
                                      <p:cBhvr>
                                        <p:cTn id="7" dur="500"/>
                                        <p:tgtEl>
                                          <p:spTgt spid="1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up)">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
                                            <p:bg/>
                                          </p:spTgt>
                                        </p:tgtEl>
                                        <p:attrNameLst>
                                          <p:attrName>style.visibility</p:attrName>
                                        </p:attrNameLst>
                                      </p:cBhvr>
                                      <p:to>
                                        <p:strVal val="visible"/>
                                      </p:to>
                                    </p:set>
                                    <p:animEffect transition="in" filter="wipe(up)">
                                      <p:cBhvr>
                                        <p:cTn id="17" dur="500"/>
                                        <p:tgtEl>
                                          <p:spTgt spid="22">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wipe(up)">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wipe(up)">
                                      <p:cBhvr>
                                        <p:cTn id="27" dur="500"/>
                                        <p:tgtEl>
                                          <p:spTgt spid="2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2">
                                            <p:txEl>
                                              <p:pRg st="2" end="2"/>
                                            </p:txEl>
                                          </p:spTgt>
                                        </p:tgtEl>
                                        <p:attrNameLst>
                                          <p:attrName>style.visibility</p:attrName>
                                        </p:attrNameLst>
                                      </p:cBhvr>
                                      <p:to>
                                        <p:strVal val="visible"/>
                                      </p:to>
                                    </p:set>
                                    <p:animEffect transition="in" filter="wipe(up)">
                                      <p:cBhvr>
                                        <p:cTn id="32" dur="500"/>
                                        <p:tgtEl>
                                          <p:spTgt spid="2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2">
                                            <p:txEl>
                                              <p:pRg st="3" end="3"/>
                                            </p:txEl>
                                          </p:spTgt>
                                        </p:tgtEl>
                                        <p:attrNameLst>
                                          <p:attrName>style.visibility</p:attrName>
                                        </p:attrNameLst>
                                      </p:cBhvr>
                                      <p:to>
                                        <p:strVal val="visible"/>
                                      </p:to>
                                    </p:set>
                                    <p:animEffect transition="in" filter="wipe(up)">
                                      <p:cBhvr>
                                        <p:cTn id="37" dur="500"/>
                                        <p:tgtEl>
                                          <p:spTgt spid="2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2">
                                            <p:txEl>
                                              <p:pRg st="4" end="4"/>
                                            </p:txEl>
                                          </p:spTgt>
                                        </p:tgtEl>
                                        <p:attrNameLst>
                                          <p:attrName>style.visibility</p:attrName>
                                        </p:attrNameLst>
                                      </p:cBhvr>
                                      <p:to>
                                        <p:strVal val="visible"/>
                                      </p:to>
                                    </p:set>
                                    <p:animEffect transition="in" filter="wipe(up)">
                                      <p:cBhvr>
                                        <p:cTn id="42" dur="500"/>
                                        <p:tgtEl>
                                          <p:spTgt spid="2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2">
                                            <p:txEl>
                                              <p:pRg st="5" end="5"/>
                                            </p:txEl>
                                          </p:spTgt>
                                        </p:tgtEl>
                                        <p:attrNameLst>
                                          <p:attrName>style.visibility</p:attrName>
                                        </p:attrNameLst>
                                      </p:cBhvr>
                                      <p:to>
                                        <p:strVal val="visible"/>
                                      </p:to>
                                    </p:set>
                                    <p:animEffect transition="in" filter="wipe(up)">
                                      <p:cBhvr>
                                        <p:cTn id="47" dur="500"/>
                                        <p:tgtEl>
                                          <p:spTgt spid="2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2">
                                            <p:txEl>
                                              <p:pRg st="6" end="6"/>
                                            </p:txEl>
                                          </p:spTgt>
                                        </p:tgtEl>
                                        <p:attrNameLst>
                                          <p:attrName>style.visibility</p:attrName>
                                        </p:attrNameLst>
                                      </p:cBhvr>
                                      <p:to>
                                        <p:strVal val="visible"/>
                                      </p:to>
                                    </p:set>
                                    <p:animEffect transition="in" filter="wipe(up)">
                                      <p:cBhvr>
                                        <p:cTn id="5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tmplLst>
          <p:tmpl>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22" grpId="0" build="p" animBg="1">
        <p:tmplLst>
          <p:tmpl>
            <p:tnLst>
              <p:par>
                <p:cTn presetID="22" presetClass="entr" presetSubtype="1"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4420</TotalTime>
  <Words>1561</Words>
  <Application>Microsoft Office PowerPoint</Application>
  <PresentationFormat>Custom</PresentationFormat>
  <Paragraphs>96</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LONGDAN</cp:lastModifiedBy>
  <cp:revision>543</cp:revision>
  <cp:lastPrinted>2020-09-06T05:45:13Z</cp:lastPrinted>
  <dcterms:created xsi:type="dcterms:W3CDTF">2020-08-16T09:33:36Z</dcterms:created>
  <dcterms:modified xsi:type="dcterms:W3CDTF">2021-12-05T15:31:58Z</dcterms:modified>
</cp:coreProperties>
</file>